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5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6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9" r:id="rId2"/>
    <p:sldMasterId id="2147483682" r:id="rId3"/>
  </p:sldMasterIdLst>
  <p:notesMasterIdLst>
    <p:notesMasterId r:id="rId31"/>
  </p:notesMasterIdLst>
  <p:handoutMasterIdLst>
    <p:handoutMasterId r:id="rId32"/>
  </p:handoutMasterIdLst>
  <p:sldIdLst>
    <p:sldId id="271" r:id="rId4"/>
    <p:sldId id="4195" r:id="rId5"/>
    <p:sldId id="4241" r:id="rId6"/>
    <p:sldId id="4196" r:id="rId7"/>
    <p:sldId id="4231" r:id="rId8"/>
    <p:sldId id="4218" r:id="rId9"/>
    <p:sldId id="4220" r:id="rId10"/>
    <p:sldId id="4219" r:id="rId11"/>
    <p:sldId id="4226" r:id="rId12"/>
    <p:sldId id="4222" r:id="rId13"/>
    <p:sldId id="4224" r:id="rId14"/>
    <p:sldId id="4223" r:id="rId15"/>
    <p:sldId id="4227" r:id="rId16"/>
    <p:sldId id="4228" r:id="rId17"/>
    <p:sldId id="4216" r:id="rId18"/>
    <p:sldId id="4208" r:id="rId19"/>
    <p:sldId id="4212" r:id="rId20"/>
    <p:sldId id="4236" r:id="rId21"/>
    <p:sldId id="4233" r:id="rId22"/>
    <p:sldId id="4235" r:id="rId23"/>
    <p:sldId id="4232" r:id="rId24"/>
    <p:sldId id="4217" r:id="rId25"/>
    <p:sldId id="4221" r:id="rId26"/>
    <p:sldId id="4237" r:id="rId27"/>
    <p:sldId id="4238" r:id="rId28"/>
    <p:sldId id="4239" r:id="rId29"/>
    <p:sldId id="4240" r:id="rId30"/>
  </p:sldIdLst>
  <p:sldSz cx="12193588" cy="6858000"/>
  <p:notesSz cx="6858000" cy="9144000"/>
  <p:custDataLst>
    <p:tags r:id="rId33"/>
  </p:custData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Start" id="{1B7E92FB-DD00-4C8F-BE39-9C0ADB7C377A}">
          <p14:sldIdLst>
            <p14:sldId id="271"/>
            <p14:sldId id="4195"/>
            <p14:sldId id="4241"/>
            <p14:sldId id="4196"/>
            <p14:sldId id="4231"/>
            <p14:sldId id="4218"/>
            <p14:sldId id="4220"/>
            <p14:sldId id="4219"/>
            <p14:sldId id="4226"/>
            <p14:sldId id="4222"/>
            <p14:sldId id="4224"/>
            <p14:sldId id="4223"/>
            <p14:sldId id="4227"/>
            <p14:sldId id="4228"/>
            <p14:sldId id="4216"/>
            <p14:sldId id="4208"/>
          </p14:sldIdLst>
        </p14:section>
        <p14:section name="Back Up" id="{51FD3BFF-B4DD-754C-AC69-4B39C1D1EA97}">
          <p14:sldIdLst>
            <p14:sldId id="4212"/>
            <p14:sldId id="4236"/>
            <p14:sldId id="4233"/>
            <p14:sldId id="4235"/>
            <p14:sldId id="4232"/>
            <p14:sldId id="4217"/>
            <p14:sldId id="4221"/>
            <p14:sldId id="4237"/>
            <p14:sldId id="4238"/>
            <p14:sldId id="4239"/>
            <p14:sldId id="42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emens Glomb" initials="CG" lastIdx="4" clrIdx="0">
    <p:extLst>
      <p:ext uri="{19B8F6BF-5375-455C-9EA6-DF929625EA0E}">
        <p15:presenceInfo xmlns:p15="http://schemas.microsoft.com/office/powerpoint/2012/main" userId="S::clemens.glomb@bwedu.de::f52fc04e-ff1f-4a2b-9f82-15dc77c340c3" providerId="AD"/>
      </p:ext>
    </p:extLst>
  </p:cmAuthor>
  <p:cmAuthor id="2" name="Jens Weißmann" initials="JW" lastIdx="5" clrIdx="1">
    <p:extLst>
      <p:ext uri="{19B8F6BF-5375-455C-9EA6-DF929625EA0E}">
        <p15:presenceInfo xmlns:p15="http://schemas.microsoft.com/office/powerpoint/2012/main" userId="8c6d008c07036f1d" providerId="Windows Live"/>
      </p:ext>
    </p:extLst>
  </p:cmAuthor>
  <p:cmAuthor id="3" name="mariayemane@yahoo.de" initials="m" lastIdx="40" clrIdx="2">
    <p:extLst>
      <p:ext uri="{19B8F6BF-5375-455C-9EA6-DF929625EA0E}">
        <p15:presenceInfo xmlns:p15="http://schemas.microsoft.com/office/powerpoint/2012/main" userId="ac6c685835d4bf65" providerId="Windows Live"/>
      </p:ext>
    </p:extLst>
  </p:cmAuthor>
  <p:cmAuthor id="4" name="Julian Menge" initials="JM" lastIdx="1" clrIdx="3">
    <p:extLst>
      <p:ext uri="{19B8F6BF-5375-455C-9EA6-DF929625EA0E}">
        <p15:presenceInfo xmlns:p15="http://schemas.microsoft.com/office/powerpoint/2012/main" userId="88a84a8358ac9e6c" providerId="Windows Live"/>
      </p:ext>
    </p:extLst>
  </p:cmAuthor>
  <p:cmAuthor id="5" name="Niklas Engel" initials="NE" lastIdx="1" clrIdx="4">
    <p:extLst>
      <p:ext uri="{19B8F6BF-5375-455C-9EA6-DF929625EA0E}">
        <p15:presenceInfo xmlns:p15="http://schemas.microsoft.com/office/powerpoint/2012/main" userId="ae618e71131d15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FCC"/>
    <a:srgbClr val="00FDFF"/>
    <a:srgbClr val="232D5B"/>
    <a:srgbClr val="9FE7E5"/>
    <a:srgbClr val="75A2D7"/>
    <a:srgbClr val="C1BEBE"/>
    <a:srgbClr val="00DFFF"/>
    <a:srgbClr val="00F8FE"/>
    <a:srgbClr val="73FEFF"/>
    <a:srgbClr val="D6E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2284B-6E99-4915-B13E-920F2BE7884A}" v="13" dt="2021-07-20T19:32:01.930"/>
    <p1510:client id="{39F8D709-4CD0-4C03-A445-9CF3E9B4002D}" v="559" dt="2021-07-20T19:40:50.428"/>
    <p1510:client id="{62379C41-8E42-4C1C-90AA-C5E55B48F49D}" v="1671" dt="2021-07-21T07:20:28.788"/>
    <p1510:client id="{66B2299E-A278-4739-A884-7105AED8B178}" v="31" dt="2021-07-21T06:37:31.533"/>
    <p1510:client id="{BED197E7-FB0E-4779-AB63-9433C086B558}" v="43" dt="2021-07-20T15:28:07.68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5"/>
  </p:normalViewPr>
  <p:slideViewPr>
    <p:cSldViewPr snapToGrid="0">
      <p:cViewPr varScale="1">
        <p:scale>
          <a:sx n="95" d="100"/>
          <a:sy n="95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75EAE6-A4EC-F145-A08C-FC712C5F11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FB777-D68F-7748-9C6B-72CA6DB929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5E054-EDE2-264F-B386-BD1DDE3312AF}" type="datetimeFigureOut">
              <a:rPr lang="de-DE" smtClean="0"/>
              <a:t>21.07.21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336BF-C904-CC46-AF4C-36FDBD3CF2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146FC-BF30-3846-87DA-7CEC417C0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14FB3-5057-3C49-8236-E4CA703BA53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43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Shape 27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5" name="Shape 27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1pPr>
    <a:lvl2pPr indent="1143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2pPr>
    <a:lvl3pPr indent="2286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3pPr>
    <a:lvl4pPr indent="3429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4pPr>
    <a:lvl5pPr indent="4572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5pPr>
    <a:lvl6pPr indent="5715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6pPr>
    <a:lvl7pPr indent="6858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7pPr>
    <a:lvl8pPr indent="8001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8pPr>
    <a:lvl9pPr indent="914400" defTabSz="228600" latinLnBrk="0">
      <a:lnSpc>
        <a:spcPct val="117999"/>
      </a:lnSpc>
      <a:defRPr sz="11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Tissue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antigens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genes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higher</a:t>
            </a:r>
            <a:r>
              <a:rPr lang="de-DE"/>
              <a:t> </a:t>
            </a:r>
            <a:r>
              <a:rPr lang="de-DE" err="1"/>
              <a:t>prevalences</a:t>
            </a:r>
            <a:r>
              <a:rPr lang="de-DE"/>
              <a:t> in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tissues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in </a:t>
            </a:r>
            <a:r>
              <a:rPr lang="de-DE" err="1"/>
              <a:t>others</a:t>
            </a:r>
            <a:r>
              <a:rPr lang="de-DE"/>
              <a:t>. </a:t>
            </a:r>
          </a:p>
          <a:p>
            <a:r>
              <a:rPr lang="de-DE"/>
              <a:t>Due </a:t>
            </a:r>
            <a:r>
              <a:rPr lang="de-DE" err="1"/>
              <a:t>to</a:t>
            </a:r>
            <a:r>
              <a:rPr lang="de-DE"/>
              <a:t> negative </a:t>
            </a:r>
            <a:r>
              <a:rPr lang="de-DE" err="1"/>
              <a:t>selection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thymus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t </a:t>
            </a:r>
            <a:r>
              <a:rPr lang="de-DE" err="1"/>
              <a:t>cells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those</a:t>
            </a:r>
            <a:r>
              <a:rPr lang="de-DE"/>
              <a:t> TRAs, </a:t>
            </a:r>
            <a:r>
              <a:rPr lang="de-DE" err="1"/>
              <a:t>our</a:t>
            </a:r>
            <a:r>
              <a:rPr lang="de-DE"/>
              <a:t> immune </a:t>
            </a:r>
            <a:r>
              <a:rPr lang="de-DE" err="1"/>
              <a:t>system</a:t>
            </a:r>
            <a:r>
              <a:rPr lang="de-DE"/>
              <a:t> </a:t>
            </a:r>
            <a:r>
              <a:rPr lang="de-DE" err="1"/>
              <a:t>doesnt</a:t>
            </a:r>
            <a:r>
              <a:rPr lang="de-DE"/>
              <a:t> </a:t>
            </a:r>
            <a:r>
              <a:rPr lang="de-DE" err="1"/>
              <a:t>react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TRAs.</a:t>
            </a:r>
          </a:p>
          <a:p>
            <a:r>
              <a:rPr lang="de-DE"/>
              <a:t>This </a:t>
            </a:r>
            <a:r>
              <a:rPr lang="de-DE" err="1"/>
              <a:t>leads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up</a:t>
            </a:r>
            <a:r>
              <a:rPr lang="de-DE"/>
              <a:t>-regulation </a:t>
            </a:r>
            <a:r>
              <a:rPr lang="de-DE" err="1"/>
              <a:t>of</a:t>
            </a:r>
            <a:r>
              <a:rPr lang="de-DE"/>
              <a:t> TRAs in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</a:t>
            </a:r>
            <a:r>
              <a:rPr lang="de-DE" err="1"/>
              <a:t>tissues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immune </a:t>
            </a:r>
            <a:r>
              <a:rPr lang="de-DE" err="1"/>
              <a:t>reaction</a:t>
            </a:r>
            <a:r>
              <a:rPr lang="de-DE"/>
              <a:t>.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hand</a:t>
            </a:r>
            <a:r>
              <a:rPr lang="de-DE"/>
              <a:t>, </a:t>
            </a:r>
            <a:r>
              <a:rPr lang="de-DE" err="1"/>
              <a:t>those</a:t>
            </a:r>
            <a:r>
              <a:rPr lang="de-DE"/>
              <a:t> </a:t>
            </a:r>
            <a:r>
              <a:rPr lang="de-DE" err="1"/>
              <a:t>overexpressions</a:t>
            </a:r>
            <a:r>
              <a:rPr lang="de-DE"/>
              <a:t> </a:t>
            </a:r>
          </a:p>
          <a:p>
            <a:r>
              <a:rPr lang="de-DE"/>
              <a:t>May </a:t>
            </a:r>
            <a:r>
              <a:rPr lang="de-DE" err="1"/>
              <a:t>serve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indicators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even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drug</a:t>
            </a:r>
            <a:r>
              <a:rPr lang="de-DE"/>
              <a:t> </a:t>
            </a:r>
            <a:r>
              <a:rPr lang="de-DE" err="1"/>
              <a:t>targets</a:t>
            </a:r>
            <a:r>
              <a:rPr lang="de-DE"/>
              <a:t>. </a:t>
            </a:r>
            <a:r>
              <a:rPr lang="de-DE" err="1"/>
              <a:t>Kallikreins</a:t>
            </a:r>
            <a:r>
              <a:rPr lang="de-DE"/>
              <a:t>, a </a:t>
            </a:r>
            <a:r>
              <a:rPr lang="de-DE" err="1"/>
              <a:t>gene</a:t>
            </a:r>
            <a:r>
              <a:rPr lang="de-DE"/>
              <a:t> </a:t>
            </a:r>
            <a:r>
              <a:rPr lang="de-DE" err="1"/>
              <a:t>family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15 </a:t>
            </a:r>
            <a:r>
              <a:rPr lang="de-DE" err="1"/>
              <a:t>serine</a:t>
            </a:r>
            <a:r>
              <a:rPr lang="de-DE"/>
              <a:t> </a:t>
            </a:r>
            <a:r>
              <a:rPr lang="de-DE" err="1"/>
              <a:t>proteases</a:t>
            </a:r>
            <a:r>
              <a:rPr lang="de-DE"/>
              <a:t>, </a:t>
            </a:r>
            <a:r>
              <a:rPr lang="de-DE" err="1"/>
              <a:t>serve</a:t>
            </a:r>
            <a:r>
              <a:rPr lang="de-DE"/>
              <a:t> due </a:t>
            </a:r>
            <a:r>
              <a:rPr lang="de-DE" err="1"/>
              <a:t>to</a:t>
            </a:r>
            <a:r>
              <a:rPr lang="de-DE"/>
              <a:t> ist </a:t>
            </a:r>
            <a:r>
              <a:rPr lang="de-DE" err="1"/>
              <a:t>tissue</a:t>
            </a:r>
            <a:r>
              <a:rPr lang="de-DE"/>
              <a:t> </a:t>
            </a:r>
            <a:r>
              <a:rPr lang="de-DE" err="1"/>
              <a:t>specificity</a:t>
            </a:r>
            <a:r>
              <a:rPr lang="de-DE"/>
              <a:t> a potential </a:t>
            </a:r>
            <a:r>
              <a:rPr lang="de-DE" err="1"/>
              <a:t>biomarker</a:t>
            </a:r>
            <a:r>
              <a:rPr lang="de-DE"/>
              <a:t> and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high </a:t>
            </a:r>
            <a:r>
              <a:rPr lang="de-DE" err="1"/>
              <a:t>interest</a:t>
            </a:r>
            <a:r>
              <a:rPr lang="de-DE"/>
              <a:t> in </a:t>
            </a:r>
            <a:r>
              <a:rPr lang="de-DE" err="1"/>
              <a:t>cancer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/>
              <a:t>.</a:t>
            </a:r>
          </a:p>
          <a:p>
            <a:r>
              <a:rPr lang="de-DE"/>
              <a:t>The </a:t>
            </a:r>
            <a:r>
              <a:rPr lang="de-DE" err="1"/>
              <a:t>aim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project</a:t>
            </a:r>
            <a:r>
              <a:rPr lang="de-DE"/>
              <a:t> was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analyse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given</a:t>
            </a:r>
            <a:r>
              <a:rPr lang="de-DE"/>
              <a:t> </a:t>
            </a:r>
            <a:r>
              <a:rPr lang="de-DE" err="1"/>
              <a:t>datasets</a:t>
            </a:r>
            <a:r>
              <a:rPr lang="de-DE"/>
              <a:t>,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lung</a:t>
            </a:r>
            <a:r>
              <a:rPr lang="de-DE"/>
              <a:t> and </a:t>
            </a:r>
            <a:r>
              <a:rPr lang="de-DE" err="1"/>
              <a:t>breast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, and </a:t>
            </a:r>
            <a:r>
              <a:rPr lang="de-DE" err="1"/>
              <a:t>to</a:t>
            </a:r>
            <a:r>
              <a:rPr lang="de-DE"/>
              <a:t> screen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interesting</a:t>
            </a:r>
            <a:r>
              <a:rPr lang="de-DE"/>
              <a:t> </a:t>
            </a:r>
            <a:r>
              <a:rPr lang="de-DE" err="1"/>
              <a:t>expression</a:t>
            </a:r>
            <a:r>
              <a:rPr lang="de-DE"/>
              <a:t> </a:t>
            </a:r>
            <a:r>
              <a:rPr lang="de-DE" err="1"/>
              <a:t>values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/>
              <a:t>kallikrein</a:t>
            </a:r>
            <a:r>
              <a:rPr lang="de-DE"/>
              <a:t> genes,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indicate</a:t>
            </a:r>
            <a:r>
              <a:rPr lang="de-DE"/>
              <a:t> a potential </a:t>
            </a:r>
            <a:r>
              <a:rPr lang="de-DE" err="1"/>
              <a:t>use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biomarkers</a:t>
            </a:r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1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Piechart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overview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distribution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kallikrein</a:t>
            </a:r>
            <a:r>
              <a:rPr lang="de-DE"/>
              <a:t> genes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TRA</a:t>
            </a:r>
          </a:p>
          <a:p>
            <a:pPr marL="171450" indent="-171450">
              <a:buFontTx/>
              <a:buChar char="-"/>
            </a:pPr>
            <a:r>
              <a:rPr lang="de-DE"/>
              <a:t>Shows high </a:t>
            </a:r>
            <a:r>
              <a:rPr lang="de-DE" err="1"/>
              <a:t>prevalences</a:t>
            </a:r>
            <a:r>
              <a:rPr lang="de-DE"/>
              <a:t> in </a:t>
            </a:r>
            <a:r>
              <a:rPr lang="de-DE" err="1"/>
              <a:t>Prostate</a:t>
            </a:r>
            <a:r>
              <a:rPr lang="de-DE"/>
              <a:t>, Minor </a:t>
            </a:r>
            <a:r>
              <a:rPr lang="de-DE" err="1"/>
              <a:t>Salivary</a:t>
            </a:r>
            <a:r>
              <a:rPr lang="de-DE"/>
              <a:t> Gland, </a:t>
            </a:r>
            <a:r>
              <a:rPr lang="de-DE" err="1"/>
              <a:t>Esophagus</a:t>
            </a:r>
            <a:r>
              <a:rPr lang="de-DE"/>
              <a:t> and </a:t>
            </a:r>
            <a:r>
              <a:rPr lang="de-DE" err="1"/>
              <a:t>Thyroid</a:t>
            </a:r>
            <a:endParaRPr lang="de-DE"/>
          </a:p>
          <a:p>
            <a:pPr marL="171450" indent="-171450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1305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QC</a:t>
            </a:r>
          </a:p>
          <a:p>
            <a:pPr marL="171450" indent="-171450">
              <a:buFontTx/>
              <a:buChar char="-"/>
            </a:pPr>
            <a:r>
              <a:rPr lang="de-DE" err="1"/>
              <a:t>Followed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steps</a:t>
            </a:r>
            <a:r>
              <a:rPr lang="de-DE"/>
              <a:t> </a:t>
            </a:r>
            <a:r>
              <a:rPr lang="de-DE" err="1"/>
              <a:t>presented</a:t>
            </a:r>
            <a:r>
              <a:rPr lang="de-DE"/>
              <a:t> in “R Course </a:t>
            </a:r>
            <a:r>
              <a:rPr lang="de-DE" err="1"/>
              <a:t>Micoarray</a:t>
            </a:r>
            <a:r>
              <a:rPr lang="de-DE"/>
              <a:t> Analysis”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Dr.Maria</a:t>
            </a:r>
            <a:r>
              <a:rPr lang="de-DE"/>
              <a:t> Dinkelacker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Here </a:t>
            </a:r>
            <a:r>
              <a:rPr lang="de-DE" err="1">
                <a:sym typeface="Wingdings" panose="05000000000000000000" pitchFamily="2" charset="2"/>
              </a:rPr>
              <a:t>you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can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see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scatter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plot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two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chips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from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lung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cancer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data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set</a:t>
            </a:r>
            <a:endParaRPr lang="de-DE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Plottet </a:t>
            </a:r>
            <a:r>
              <a:rPr lang="de-DE" err="1">
                <a:sym typeface="Wingdings" panose="05000000000000000000" pitchFamily="2" charset="2"/>
              </a:rPr>
              <a:t>chips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against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each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other</a:t>
            </a:r>
            <a:r>
              <a:rPr lang="de-DE">
                <a:sym typeface="Wingdings" panose="05000000000000000000" pitchFamily="2" charset="2"/>
              </a:rPr>
              <a:t> – non linear </a:t>
            </a:r>
            <a:r>
              <a:rPr lang="de-DE" err="1">
                <a:sym typeface="Wingdings" panose="05000000000000000000" pitchFamily="2" charset="2"/>
              </a:rPr>
              <a:t>relationship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indicate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deviations</a:t>
            </a:r>
            <a:r>
              <a:rPr lang="de-DE">
                <a:sym typeface="Wingdings" panose="05000000000000000000" pitchFamily="2" charset="2"/>
              </a:rPr>
              <a:t> in </a:t>
            </a:r>
            <a:r>
              <a:rPr lang="de-DE" err="1">
                <a:sym typeface="Wingdings" panose="05000000000000000000" pitchFamily="2" charset="2"/>
              </a:rPr>
              <a:t>chip</a:t>
            </a:r>
            <a:endParaRPr lang="de-DE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>
                <a:sym typeface="Wingdings" panose="05000000000000000000" pitchFamily="2" charset="2"/>
              </a:rPr>
              <a:t>Exchange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chip</a:t>
            </a:r>
            <a:r>
              <a:rPr lang="de-DE">
                <a:sym typeface="Wingdings" panose="05000000000000000000" pitchFamily="2" charset="2"/>
              </a:rPr>
              <a:t> no.5 – na and </a:t>
            </a:r>
            <a:r>
              <a:rPr lang="de-DE" err="1">
                <a:sym typeface="Wingdings" panose="05000000000000000000" pitchFamily="2" charset="2"/>
              </a:rPr>
              <a:t>ca</a:t>
            </a:r>
            <a:endParaRPr lang="de-DE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3411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Optimal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r>
              <a:rPr lang="de-DE"/>
              <a:t> was </a:t>
            </a:r>
            <a:r>
              <a:rPr lang="de-DE" err="1"/>
              <a:t>detected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a </a:t>
            </a:r>
            <a:r>
              <a:rPr lang="de-DE" err="1"/>
              <a:t>withing</a:t>
            </a:r>
            <a:r>
              <a:rPr lang="de-DE"/>
              <a:t> </a:t>
            </a:r>
            <a:r>
              <a:rPr lang="de-DE" err="1"/>
              <a:t>sum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squares</a:t>
            </a:r>
            <a:r>
              <a:rPr lang="de-DE"/>
              <a:t> </a:t>
            </a:r>
            <a:r>
              <a:rPr lang="de-DE" err="1"/>
              <a:t>plot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Six </a:t>
            </a:r>
            <a:r>
              <a:rPr lang="de-DE" err="1"/>
              <a:t>clusters</a:t>
            </a:r>
            <a:r>
              <a:rPr lang="de-DE"/>
              <a:t> werde </a:t>
            </a:r>
            <a:r>
              <a:rPr lang="de-DE" err="1"/>
              <a:t>build</a:t>
            </a:r>
            <a:r>
              <a:rPr lang="de-DE"/>
              <a:t>,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them</a:t>
            </a:r>
            <a:r>
              <a:rPr lang="de-DE"/>
              <a:t> </a:t>
            </a:r>
            <a:r>
              <a:rPr lang="de-DE" err="1"/>
              <a:t>distinct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interesting</a:t>
            </a:r>
            <a:r>
              <a:rPr lang="de-DE"/>
              <a:t> genes:</a:t>
            </a:r>
          </a:p>
          <a:p>
            <a:pPr marL="171450" indent="-171450">
              <a:buFontTx/>
              <a:buChar char="-"/>
            </a:pPr>
            <a:r>
              <a:rPr lang="de-DE"/>
              <a:t>Cluster 1 (Green) </a:t>
            </a:r>
            <a:r>
              <a:rPr lang="de-DE" err="1"/>
              <a:t>contains</a:t>
            </a:r>
            <a:r>
              <a:rPr lang="de-DE"/>
              <a:t> KLKs 4.4 and 8.8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were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distinct</a:t>
            </a:r>
            <a:r>
              <a:rPr lang="de-DE"/>
              <a:t> in </a:t>
            </a:r>
            <a:r>
              <a:rPr lang="de-DE" err="1"/>
              <a:t>heatmap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Cluster 4 (</a:t>
            </a:r>
            <a:r>
              <a:rPr lang="de-DE" err="1"/>
              <a:t>yellow</a:t>
            </a:r>
            <a:r>
              <a:rPr lang="de-DE"/>
              <a:t>) </a:t>
            </a:r>
            <a:r>
              <a:rPr lang="de-DE" err="1"/>
              <a:t>contains</a:t>
            </a:r>
            <a:r>
              <a:rPr lang="de-DE"/>
              <a:t> KLK 5, 5.3, 6 and 10.3</a:t>
            </a:r>
          </a:p>
          <a:p>
            <a:pPr marL="0" indent="0">
              <a:buFontTx/>
              <a:buNone/>
            </a:pPr>
            <a:r>
              <a:rPr lang="de-DE">
                <a:sym typeface="Wingdings" panose="05000000000000000000" pitchFamily="2" charset="2"/>
              </a:rPr>
              <a:t> These </a:t>
            </a:r>
            <a:r>
              <a:rPr lang="de-DE" err="1">
                <a:sym typeface="Wingdings" panose="05000000000000000000" pitchFamily="2" charset="2"/>
              </a:rPr>
              <a:t>results</a:t>
            </a:r>
            <a:r>
              <a:rPr lang="de-DE">
                <a:sym typeface="Wingdings" panose="05000000000000000000" pitchFamily="2" charset="2"/>
              </a:rPr>
              <a:t> will </a:t>
            </a:r>
            <a:r>
              <a:rPr lang="de-DE" err="1">
                <a:sym typeface="Wingdings" panose="05000000000000000000" pitchFamily="2" charset="2"/>
              </a:rPr>
              <a:t>be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analysed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later</a:t>
            </a:r>
            <a:r>
              <a:rPr lang="de-DE">
                <a:sym typeface="Wingdings" panose="05000000000000000000" pitchFamily="2" charset="2"/>
              </a:rPr>
              <a:t> on in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hypothesis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testing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07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err="1"/>
              <a:t>again</a:t>
            </a:r>
            <a:r>
              <a:rPr lang="de-DE"/>
              <a:t>, a </a:t>
            </a:r>
            <a:r>
              <a:rPr lang="de-DE" err="1"/>
              <a:t>within</a:t>
            </a:r>
            <a:r>
              <a:rPr lang="de-DE"/>
              <a:t> </a:t>
            </a:r>
            <a:r>
              <a:rPr lang="de-DE" err="1"/>
              <a:t>cluster</a:t>
            </a:r>
            <a:r>
              <a:rPr lang="de-DE"/>
              <a:t> </a:t>
            </a:r>
            <a:r>
              <a:rPr lang="de-DE" err="1"/>
              <a:t>sum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squares</a:t>
            </a:r>
            <a:r>
              <a:rPr lang="de-DE"/>
              <a:t> </a:t>
            </a:r>
            <a:r>
              <a:rPr lang="de-DE" err="1"/>
              <a:t>plot</a:t>
            </a:r>
            <a:r>
              <a:rPr lang="de-DE"/>
              <a:t> was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determine</a:t>
            </a:r>
            <a:r>
              <a:rPr lang="de-DE"/>
              <a:t> optimal </a:t>
            </a:r>
            <a:r>
              <a:rPr lang="de-DE" err="1"/>
              <a:t>number</a:t>
            </a:r>
            <a:r>
              <a:rPr lang="de-DE"/>
              <a:t> k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Five </a:t>
            </a:r>
            <a:r>
              <a:rPr lang="de-DE" err="1"/>
              <a:t>clusters</a:t>
            </a:r>
            <a:r>
              <a:rPr lang="de-DE"/>
              <a:t>,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especially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really</a:t>
            </a:r>
            <a:r>
              <a:rPr lang="de-DE"/>
              <a:t> </a:t>
            </a:r>
            <a:r>
              <a:rPr lang="de-DE" err="1"/>
              <a:t>distinct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 err="1"/>
              <a:t>Consisting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KLK12 and ist </a:t>
            </a:r>
            <a:r>
              <a:rPr lang="de-DE" err="1"/>
              <a:t>isoforms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Cluster 1 </a:t>
            </a:r>
            <a:r>
              <a:rPr lang="de-DE" err="1"/>
              <a:t>contains</a:t>
            </a:r>
            <a:r>
              <a:rPr lang="de-DE"/>
              <a:t> genes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interest</a:t>
            </a:r>
            <a:r>
              <a:rPr lang="de-DE"/>
              <a:t> and also </a:t>
            </a:r>
            <a:r>
              <a:rPr lang="de-DE" err="1"/>
              <a:t>stood</a:t>
            </a:r>
            <a:r>
              <a:rPr lang="de-DE"/>
              <a:t> out in </a:t>
            </a:r>
            <a:r>
              <a:rPr lang="de-DE" err="1"/>
              <a:t>heatmap</a:t>
            </a:r>
            <a:r>
              <a:rPr lang="de-DE"/>
              <a:t>, so </a:t>
            </a:r>
            <a:r>
              <a:rPr lang="de-DE" err="1"/>
              <a:t>their</a:t>
            </a:r>
            <a:r>
              <a:rPr lang="de-DE"/>
              <a:t> </a:t>
            </a:r>
            <a:r>
              <a:rPr lang="de-DE" err="1"/>
              <a:t>expression</a:t>
            </a:r>
            <a:r>
              <a:rPr lang="de-DE"/>
              <a:t> will </a:t>
            </a:r>
            <a:r>
              <a:rPr lang="de-DE" err="1"/>
              <a:t>allso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analysed</a:t>
            </a:r>
            <a:r>
              <a:rPr lang="de-DE"/>
              <a:t> in </a:t>
            </a:r>
            <a:r>
              <a:rPr lang="de-DE" err="1"/>
              <a:t>hypothesis</a:t>
            </a:r>
            <a:r>
              <a:rPr lang="de-DE"/>
              <a:t> </a:t>
            </a:r>
            <a:r>
              <a:rPr lang="de-DE" err="1"/>
              <a:t>testing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10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816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F6B44-BD6B-1E40-9353-8CC6E7D03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872" b="-238"/>
          <a:stretch/>
        </p:blipFill>
        <p:spPr>
          <a:xfrm flipH="1">
            <a:off x="3086272" y="1"/>
            <a:ext cx="9122600" cy="6874286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875915" y="6523933"/>
            <a:ext cx="4160782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</a:t>
            </a:r>
            <a:r>
              <a:rPr lang="en-GB" sz="700" err="1">
                <a:latin typeface="Neue Haas Grotesk Text Pro" panose="020B0504020202020204" pitchFamily="34" charset="77"/>
              </a:rPr>
              <a:t>JxLMN</a:t>
            </a:r>
            <a:r>
              <a:rPr lang="en-GB" sz="700">
                <a:latin typeface="Neue Haas Grotesk Text Pro" panose="020B0504020202020204" pitchFamily="34" charset="77"/>
              </a:rPr>
              <a:t> Solutions </a:t>
            </a:r>
            <a:r>
              <a:rPr lang="de-DE" sz="700">
                <a:latin typeface="Neue Haas Grotesk Text Pro" panose="020B0504020202020204" pitchFamily="34" charset="77"/>
              </a:rPr>
              <a:t>GbR</a:t>
            </a:r>
            <a:r>
              <a:rPr sz="700">
                <a:latin typeface="Neue Haas Grotesk Text Pro" panose="020B0504020202020204" pitchFamily="34" charset="77"/>
              </a:rPr>
              <a:t> Alle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94733"/>
      </p:ext>
    </p:extLst>
  </p:cSld>
  <p:clrMapOvr>
    <a:masterClrMapping/>
  </p:clrMapOvr>
  <p:transition spd="med"/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6C2CDD-7CC2-364D-918F-483D6779F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3588" cy="6431254"/>
          </a:xfrm>
          <a:custGeom>
            <a:avLst/>
            <a:gdLst>
              <a:gd name="connsiteX0" fmla="*/ 0 w 12193588"/>
              <a:gd name="connsiteY0" fmla="*/ 0 h 6431254"/>
              <a:gd name="connsiteX1" fmla="*/ 12193588 w 12193588"/>
              <a:gd name="connsiteY1" fmla="*/ 0 h 6431254"/>
              <a:gd name="connsiteX2" fmla="*/ 12193588 w 12193588"/>
              <a:gd name="connsiteY2" fmla="*/ 6431254 h 6431254"/>
              <a:gd name="connsiteX3" fmla="*/ 0 w 12193588"/>
              <a:gd name="connsiteY3" fmla="*/ 6431254 h 643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6431254">
                <a:moveTo>
                  <a:pt x="0" y="0"/>
                </a:moveTo>
                <a:lnTo>
                  <a:pt x="12193588" y="0"/>
                </a:lnTo>
                <a:lnTo>
                  <a:pt x="12193588" y="6431254"/>
                </a:lnTo>
                <a:lnTo>
                  <a:pt x="0" y="6431254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1B090424-84CA-6F4A-BC35-03CEF0D585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0986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23677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 descr="Ein Bild, das Computer, drinnen, oben, Elektronik enthält.&#10;&#10;Automatisch generierte Beschreibung">
            <a:extLst>
              <a:ext uri="{FF2B5EF4-FFF2-40B4-BE49-F238E27FC236}">
                <a16:creationId xmlns:a16="http://schemas.microsoft.com/office/drawing/2014/main" id="{6BDC0D57-876D-4445-8768-824B5916A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76"/>
            <a:ext cx="12193200" cy="6731453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A372D9B-906E-AB46-8C60-C08A283A4C3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888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5DF3F7-1729-9F40-B5E6-4BAA5BA3F7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3588" cy="5956357"/>
          </a:xfrm>
          <a:custGeom>
            <a:avLst/>
            <a:gdLst>
              <a:gd name="connsiteX0" fmla="*/ 0 w 12193588"/>
              <a:gd name="connsiteY0" fmla="*/ 0 h 5956357"/>
              <a:gd name="connsiteX1" fmla="*/ 12193588 w 12193588"/>
              <a:gd name="connsiteY1" fmla="*/ 0 h 5956357"/>
              <a:gd name="connsiteX2" fmla="*/ 12193588 w 12193588"/>
              <a:gd name="connsiteY2" fmla="*/ 5956357 h 5956357"/>
              <a:gd name="connsiteX3" fmla="*/ 0 w 12193588"/>
              <a:gd name="connsiteY3" fmla="*/ 5956357 h 595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956357">
                <a:moveTo>
                  <a:pt x="0" y="0"/>
                </a:moveTo>
                <a:lnTo>
                  <a:pt x="12193588" y="0"/>
                </a:lnTo>
                <a:lnTo>
                  <a:pt x="12193588" y="5956357"/>
                </a:lnTo>
                <a:lnTo>
                  <a:pt x="0" y="5956357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37318FD-91D1-AA40-90C2-0D16677B185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2126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37318FD-91D1-AA40-90C2-0D16677B185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861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6C65FA-7BB1-491C-8974-BCF41BAA6B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2916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6C65FA-7BB1-491C-8974-BCF41BAA6B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F3ECD3CA-AE03-4616-BBD1-A9EAB28BE61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79342" y="-151457"/>
            <a:ext cx="65" cy="46166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Neue Haas Grotesk Text Pro" panose="020B0504020202020204" pitchFamily="34" charset="0"/>
              <a:ea typeface="+mj-ea"/>
              <a:cs typeface="+mj-cs"/>
              <a:sym typeface="Neue Haas Grotesk Text Pro" panose="020B0504020202020204" pitchFamily="34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122E1A-F9D0-44C2-8BA8-17E1D2E0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450" y="1504950"/>
            <a:ext cx="11344275" cy="4837113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8CC9F8-A410-1F45-B27E-AB91664A7ED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164" y="949211"/>
            <a:ext cx="11344813" cy="375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252D5C"/>
                </a:solidFill>
                <a:latin typeface="Neue Haas Grotesk Text Pro" panose="020B0504020202020204" pitchFamily="34" charset="77"/>
              </a:defRPr>
            </a:lvl1pPr>
          </a:lstStyle>
          <a:p>
            <a:pPr lvl="0"/>
            <a:r>
              <a:rPr lang="de-DE"/>
              <a:t>Action Title: Deskriptive Beschreibung der Folieninhalte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053A5-4D7F-1B48-80F0-7607B2DD4866}"/>
              </a:ext>
            </a:extLst>
          </p:cNvPr>
          <p:cNvSpPr txBox="1"/>
          <p:nvPr userDrawn="1"/>
        </p:nvSpPr>
        <p:spPr>
          <a:xfrm>
            <a:off x="6442605" y="6177939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CC651-F967-D744-AEA2-23ED034ED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61502C62-044A-4F9D-B74E-6F54FCFA00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45F7849-BC5B-41B5-B5F6-8238EC9717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2E862FE3-983B-4660-8AC6-B708D6AAFD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490477"/>
      </p:ext>
    </p:extLst>
  </p:cSld>
  <p:clrMapOvr>
    <a:masterClrMapping/>
  </p:clrMapOvr>
  <p:transition spd="med"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1DF22-3B79-2B46-AB7F-80FBF3EEF5FC}"/>
              </a:ext>
            </a:extLst>
          </p:cNvPr>
          <p:cNvSpPr/>
          <p:nvPr userDrawn="1"/>
        </p:nvSpPr>
        <p:spPr>
          <a:xfrm>
            <a:off x="0" y="5288507"/>
            <a:ext cx="12193588" cy="156949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28541-A857-414F-A0E1-F3F40BD11FF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23578" y="859448"/>
            <a:ext cx="10163483" cy="4213758"/>
          </a:xfrm>
        </p:spPr>
        <p:txBody>
          <a:bodyPr>
            <a:normAutofit/>
          </a:bodyPr>
          <a:lstStyle>
            <a:lvl1pPr marL="0" indent="0">
              <a:buNone/>
              <a:defRPr sz="5400"/>
            </a:lvl1pPr>
          </a:lstStyle>
          <a:p>
            <a:pPr lvl="0"/>
            <a:r>
              <a:rPr lang="de-DE"/>
              <a:t>Dein Zitat steht hier, hier und auch hier ein bisschen“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03293-F01A-1D47-BC06-47C1DA34DB81}"/>
              </a:ext>
            </a:extLst>
          </p:cNvPr>
          <p:cNvSpPr txBox="1"/>
          <p:nvPr userDrawn="1"/>
        </p:nvSpPr>
        <p:spPr>
          <a:xfrm>
            <a:off x="187655" y="308679"/>
            <a:ext cx="135744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cap="none" spc="0" normalizeH="0" baseline="0">
                <a:ln>
                  <a:noFill/>
                </a:ln>
                <a:solidFill>
                  <a:srgbClr val="252D5C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„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2D5D98F-F6FC-0048-990D-06149B1178ED}"/>
              </a:ext>
            </a:extLst>
          </p:cNvPr>
          <p:cNvSpPr/>
          <p:nvPr userDrawn="1"/>
        </p:nvSpPr>
        <p:spPr>
          <a:xfrm rot="21266312" flipH="1">
            <a:off x="-4624" y="5608613"/>
            <a:ext cx="12314889" cy="1835220"/>
          </a:xfrm>
          <a:custGeom>
            <a:avLst/>
            <a:gdLst>
              <a:gd name="connsiteX0" fmla="*/ 0 w 12314889"/>
              <a:gd name="connsiteY0" fmla="*/ 0 h 1835220"/>
              <a:gd name="connsiteX1" fmla="*/ 178699 w 12314889"/>
              <a:gd name="connsiteY1" fmla="*/ 1835220 h 1835220"/>
              <a:gd name="connsiteX2" fmla="*/ 12314889 w 12314889"/>
              <a:gd name="connsiteY2" fmla="*/ 653496 h 1835220"/>
              <a:gd name="connsiteX3" fmla="*/ 12251257 w 12314889"/>
              <a:gd name="connsiteY3" fmla="*/ 0 h 183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4889" h="1835220">
                <a:moveTo>
                  <a:pt x="0" y="0"/>
                </a:moveTo>
                <a:lnTo>
                  <a:pt x="178699" y="1835220"/>
                </a:lnTo>
                <a:lnTo>
                  <a:pt x="12314889" y="653496"/>
                </a:lnTo>
                <a:lnTo>
                  <a:pt x="12251257" y="0"/>
                </a:lnTo>
                <a:close/>
              </a:path>
            </a:pathLst>
          </a:cu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84AC84D-CA45-744C-AA2C-445F04E1E5AF}"/>
              </a:ext>
            </a:extLst>
          </p:cNvPr>
          <p:cNvSpPr/>
          <p:nvPr userDrawn="1"/>
        </p:nvSpPr>
        <p:spPr>
          <a:xfrm rot="21266312" flipH="1">
            <a:off x="25096" y="6258306"/>
            <a:ext cx="12253811" cy="1208049"/>
          </a:xfrm>
          <a:custGeom>
            <a:avLst/>
            <a:gdLst>
              <a:gd name="connsiteX0" fmla="*/ 0 w 12253811"/>
              <a:gd name="connsiteY0" fmla="*/ 0 h 1208049"/>
              <a:gd name="connsiteX1" fmla="*/ 116800 w 12253811"/>
              <a:gd name="connsiteY1" fmla="*/ 1208049 h 1208049"/>
              <a:gd name="connsiteX2" fmla="*/ 12253811 w 12253811"/>
              <a:gd name="connsiteY2" fmla="*/ 26245 h 1208049"/>
              <a:gd name="connsiteX3" fmla="*/ 12251256 w 12253811"/>
              <a:gd name="connsiteY3" fmla="*/ 0 h 120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3811" h="1208049">
                <a:moveTo>
                  <a:pt x="0" y="0"/>
                </a:moveTo>
                <a:lnTo>
                  <a:pt x="116800" y="1208049"/>
                </a:lnTo>
                <a:lnTo>
                  <a:pt x="12253811" y="26245"/>
                </a:lnTo>
                <a:lnTo>
                  <a:pt x="12251256" y="0"/>
                </a:lnTo>
                <a:close/>
              </a:path>
            </a:pathLst>
          </a:cu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713D99-1860-EA46-90FA-0B8AB79F2C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23578" y="5107109"/>
            <a:ext cx="3698235" cy="29095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Quelle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17048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1DF22-3B79-2B46-AB7F-80FBF3EEF5FC}"/>
              </a:ext>
            </a:extLst>
          </p:cNvPr>
          <p:cNvSpPr/>
          <p:nvPr userDrawn="1"/>
        </p:nvSpPr>
        <p:spPr>
          <a:xfrm>
            <a:off x="0" y="5288507"/>
            <a:ext cx="12193588" cy="156949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C09F4DF-6C22-4348-9DA4-84B7BA05CAB7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543EFD1-8F84-6C48-BE92-92B32B3C3522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08701-94CA-3C43-8189-034F6B446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6CC93-FC29-7748-AB92-44C8693A9BDD}"/>
              </a:ext>
            </a:extLst>
          </p:cNvPr>
          <p:cNvSpPr txBox="1"/>
          <p:nvPr userDrawn="1"/>
        </p:nvSpPr>
        <p:spPr>
          <a:xfrm>
            <a:off x="545908" y="1619566"/>
            <a:ext cx="626812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Vielen Dank.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6264EA9-BCE8-0F4E-9526-348F75A6491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51928" y="5286970"/>
            <a:ext cx="4099535" cy="1331216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1400"/>
              <a:t>Vorname Nachname                                  Position      vorname.nachname@galileiconsult.de            +40 170 12345678</a:t>
            </a:r>
          </a:p>
          <a:p>
            <a:pPr lvl="0"/>
            <a:endParaRPr lang="de-DE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7CE76-E734-D24D-8FB3-9644D1D5F064}"/>
              </a:ext>
            </a:extLst>
          </p:cNvPr>
          <p:cNvSpPr txBox="1"/>
          <p:nvPr userDrawn="1"/>
        </p:nvSpPr>
        <p:spPr>
          <a:xfrm>
            <a:off x="7775992" y="4926125"/>
            <a:ext cx="95699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Kontakt:</a:t>
            </a:r>
          </a:p>
        </p:txBody>
      </p:sp>
    </p:spTree>
    <p:extLst>
      <p:ext uri="{BB962C8B-B14F-4D97-AF65-F5344CB8AC3E}">
        <p14:creationId xmlns:p14="http://schemas.microsoft.com/office/powerpoint/2010/main" val="35764625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124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332014C-DB40-044A-BAD4-07C6CDFF3A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45471" y="-142240"/>
            <a:ext cx="6242700" cy="7142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8776B93-8887-2944-8833-BCDFC3EEF5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3748" y="1674820"/>
            <a:ext cx="3509734" cy="35083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5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12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577816"/>
      </p:ext>
    </p:extLst>
  </p:cSld>
  <p:clrMapOvr>
    <a:masterClrMapping/>
  </p:clrMapOvr>
  <p:transition spd="med"/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6C65FA-7BB1-491C-8974-BCF41BAA6B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49753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6C65FA-7BB1-491C-8974-BCF41BAA6B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F3ECD3CA-AE03-4616-BBD1-A9EAB28BE61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79342" y="-151457"/>
            <a:ext cx="65" cy="46166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Neue Haas Grotesk Text Pro" panose="020B0504020202020204" pitchFamily="34" charset="0"/>
              <a:ea typeface="+mj-ea"/>
              <a:cs typeface="+mj-cs"/>
              <a:sym typeface="Neue Haas Grotesk Text Pro" panose="020B0504020202020204" pitchFamily="34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122E1A-F9D0-44C2-8BA8-17E1D2E0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450" y="1504950"/>
            <a:ext cx="11344275" cy="4837113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8CC9F8-A410-1F45-B27E-AB91664A7ED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164" y="949211"/>
            <a:ext cx="11344813" cy="375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252D5C"/>
                </a:solidFill>
                <a:latin typeface="Neue Haas Grotesk Text Pro" panose="020B0504020202020204" pitchFamily="34" charset="77"/>
              </a:defRPr>
            </a:lvl1pPr>
          </a:lstStyle>
          <a:p>
            <a:pPr lvl="0"/>
            <a:r>
              <a:rPr lang="de-DE"/>
              <a:t>Action Title: Deskriptive Beschreibung der Folieninhalte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053A5-4D7F-1B48-80F0-7607B2DD4866}"/>
              </a:ext>
            </a:extLst>
          </p:cNvPr>
          <p:cNvSpPr txBox="1"/>
          <p:nvPr userDrawn="1"/>
        </p:nvSpPr>
        <p:spPr>
          <a:xfrm>
            <a:off x="6442605" y="6177939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CC651-F967-D744-AEA2-23ED034ED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61502C62-044A-4F9D-B74E-6F54FCFA00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45F7849-BC5B-41B5-B5F6-8238EC9717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2E862FE3-983B-4660-8AC6-B708D6AAFD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968890"/>
      </p:ext>
    </p:extLst>
  </p:cSld>
  <p:clrMapOvr>
    <a:masterClrMapping/>
  </p:clrMapOvr>
  <p:transition spd="med"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F6B44-BD6B-1E40-9353-8CC6E7D03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872" b="-238"/>
          <a:stretch/>
        </p:blipFill>
        <p:spPr>
          <a:xfrm flipH="1">
            <a:off x="3086272" y="1"/>
            <a:ext cx="9122600" cy="6874286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1010825" y="6523933"/>
            <a:ext cx="3682424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</a:t>
            </a:r>
            <a:r>
              <a:rPr lang="de-DE" sz="700">
                <a:latin typeface="Neue Haas Grotesk Text Pro" panose="020B0504020202020204" pitchFamily="34" charset="77"/>
              </a:rPr>
              <a:t>M3 Consulting GbR</a:t>
            </a:r>
            <a:r>
              <a:rPr sz="700">
                <a:latin typeface="Neue Haas Grotesk Text Pro" panose="020B0504020202020204" pitchFamily="34" charset="77"/>
              </a:rPr>
              <a:t> Alle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A834-D74B-6148-B59D-D0FDF7BA9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616623"/>
      </p:ext>
    </p:extLst>
  </p:cSld>
  <p:clrMapOvr>
    <a:masterClrMapping/>
  </p:clrMapOvr>
  <p:transition spd="med"/>
  <p:hf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1F3490-3393-1E4E-9EEA-B652C1FE5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7"/>
          <a:stretch/>
        </p:blipFill>
        <p:spPr>
          <a:xfrm>
            <a:off x="4566337" y="1"/>
            <a:ext cx="7627251" cy="6857997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1010825" y="6523933"/>
            <a:ext cx="3682424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GalileiConsult </a:t>
            </a:r>
            <a:r>
              <a:rPr sz="700" err="1">
                <a:latin typeface="Neue Haas Grotesk Text Pro" panose="020B0504020202020204" pitchFamily="34" charset="77"/>
              </a:rPr>
              <a:t>e.V</a:t>
            </a:r>
            <a:r>
              <a:rPr sz="700">
                <a:latin typeface="Neue Haas Grotesk Text Pro" panose="020B0504020202020204" pitchFamily="34" charset="77"/>
              </a:rPr>
              <a:t>. </a:t>
            </a:r>
            <a:r>
              <a:rPr sz="700" err="1">
                <a:latin typeface="Neue Haas Grotesk Text Pro" panose="020B0504020202020204" pitchFamily="34" charset="77"/>
              </a:rPr>
              <a:t>Alle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A834-D74B-6148-B59D-D0FDF7BA9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1229"/>
      </p:ext>
    </p:extLst>
  </p:cSld>
  <p:clrMapOvr>
    <a:masterClrMapping/>
  </p:clrMapOvr>
  <p:transition spd="med"/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E8140D-121D-584F-A0D4-FEC5D98DC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6337" y="1"/>
            <a:ext cx="7648191" cy="6870162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1010825" y="6523933"/>
            <a:ext cx="3682424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GalileiConsult </a:t>
            </a:r>
            <a:r>
              <a:rPr sz="700" err="1">
                <a:latin typeface="Neue Haas Grotesk Text Pro" panose="020B0504020202020204" pitchFamily="34" charset="77"/>
              </a:rPr>
              <a:t>e.V</a:t>
            </a:r>
            <a:r>
              <a:rPr sz="700">
                <a:latin typeface="Neue Haas Grotesk Text Pro" panose="020B0504020202020204" pitchFamily="34" charset="77"/>
              </a:rPr>
              <a:t>. </a:t>
            </a:r>
            <a:r>
              <a:rPr sz="700" err="1">
                <a:latin typeface="Neue Haas Grotesk Text Pro" panose="020B0504020202020204" pitchFamily="34" charset="77"/>
              </a:rPr>
              <a:t>Alle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A834-D74B-6148-B59D-D0FDF7BA9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343696"/>
      </p:ext>
    </p:extLst>
  </p:cSld>
  <p:clrMapOvr>
    <a:masterClrMapping/>
  </p:clrMapOvr>
  <p:transition spd="med"/>
  <p:hf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E8EFE-BE34-6C47-8989-D648AE570F00}"/>
              </a:ext>
            </a:extLst>
          </p:cNvPr>
          <p:cNvSpPr/>
          <p:nvPr userDrawn="1"/>
        </p:nvSpPr>
        <p:spPr>
          <a:xfrm>
            <a:off x="743712" y="1536700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349CC60D-4924-F540-A044-F08813D80534}"/>
              </a:ext>
            </a:extLst>
          </p:cNvPr>
          <p:cNvSpPr/>
          <p:nvPr userDrawn="1"/>
        </p:nvSpPr>
        <p:spPr>
          <a:xfrm flipH="1">
            <a:off x="423610" y="1536700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96CB4E-136B-4648-89E0-8E47B2F7D005}"/>
              </a:ext>
            </a:extLst>
          </p:cNvPr>
          <p:cNvSpPr txBox="1"/>
          <p:nvPr userDrawn="1"/>
        </p:nvSpPr>
        <p:spPr>
          <a:xfrm>
            <a:off x="510847" y="1622871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DF92591-6637-6241-9974-3693FD4D171D}"/>
              </a:ext>
            </a:extLst>
          </p:cNvPr>
          <p:cNvSpPr/>
          <p:nvPr userDrawn="1"/>
        </p:nvSpPr>
        <p:spPr>
          <a:xfrm>
            <a:off x="1043642" y="2468121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8" name="Parallelogram 117">
            <a:extLst>
              <a:ext uri="{FF2B5EF4-FFF2-40B4-BE49-F238E27FC236}">
                <a16:creationId xmlns:a16="http://schemas.microsoft.com/office/drawing/2014/main" id="{17A73921-6469-654E-B09C-5235CA0A485D}"/>
              </a:ext>
            </a:extLst>
          </p:cNvPr>
          <p:cNvSpPr/>
          <p:nvPr userDrawn="1"/>
        </p:nvSpPr>
        <p:spPr>
          <a:xfrm flipH="1">
            <a:off x="723540" y="246812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A110285-C883-F840-9677-BCEC37F9F5D5}"/>
              </a:ext>
            </a:extLst>
          </p:cNvPr>
          <p:cNvSpPr txBox="1"/>
          <p:nvPr userDrawn="1"/>
        </p:nvSpPr>
        <p:spPr>
          <a:xfrm>
            <a:off x="810777" y="255429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04AF2FD-1D38-2A4B-AC9C-1871D6B2875C}"/>
              </a:ext>
            </a:extLst>
          </p:cNvPr>
          <p:cNvSpPr/>
          <p:nvPr userDrawn="1"/>
        </p:nvSpPr>
        <p:spPr>
          <a:xfrm>
            <a:off x="1343572" y="3395211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2" name="Parallelogram 121">
            <a:extLst>
              <a:ext uri="{FF2B5EF4-FFF2-40B4-BE49-F238E27FC236}">
                <a16:creationId xmlns:a16="http://schemas.microsoft.com/office/drawing/2014/main" id="{69FCE566-CF27-7D4F-A3A1-28F8751E46AB}"/>
              </a:ext>
            </a:extLst>
          </p:cNvPr>
          <p:cNvSpPr/>
          <p:nvPr userDrawn="1"/>
        </p:nvSpPr>
        <p:spPr>
          <a:xfrm flipH="1">
            <a:off x="1023470" y="339521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E26CD0A-DB37-054E-B86C-364CE43E589A}"/>
              </a:ext>
            </a:extLst>
          </p:cNvPr>
          <p:cNvSpPr txBox="1"/>
          <p:nvPr userDrawn="1"/>
        </p:nvSpPr>
        <p:spPr>
          <a:xfrm>
            <a:off x="1110707" y="348138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6AED510-8888-D248-ABE9-4878BAA07EE3}"/>
              </a:ext>
            </a:extLst>
          </p:cNvPr>
          <p:cNvSpPr/>
          <p:nvPr userDrawn="1"/>
        </p:nvSpPr>
        <p:spPr>
          <a:xfrm>
            <a:off x="1643504" y="4326632"/>
            <a:ext cx="10124919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6" name="Parallelogram 125">
            <a:extLst>
              <a:ext uri="{FF2B5EF4-FFF2-40B4-BE49-F238E27FC236}">
                <a16:creationId xmlns:a16="http://schemas.microsoft.com/office/drawing/2014/main" id="{E95BC5C4-148B-B04B-8F48-479C7FD8CC1C}"/>
              </a:ext>
            </a:extLst>
          </p:cNvPr>
          <p:cNvSpPr/>
          <p:nvPr userDrawn="1"/>
        </p:nvSpPr>
        <p:spPr>
          <a:xfrm flipH="1">
            <a:off x="1323402" y="4326632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FA3941-76A0-2147-9811-66CC204A6AB7}"/>
              </a:ext>
            </a:extLst>
          </p:cNvPr>
          <p:cNvSpPr txBox="1"/>
          <p:nvPr userDrawn="1"/>
        </p:nvSpPr>
        <p:spPr>
          <a:xfrm>
            <a:off x="1410639" y="4412803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IV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D558C63-CEAB-D645-B53F-EEA34C1808E1}"/>
              </a:ext>
            </a:extLst>
          </p:cNvPr>
          <p:cNvSpPr/>
          <p:nvPr userDrawn="1"/>
        </p:nvSpPr>
        <p:spPr>
          <a:xfrm>
            <a:off x="1943436" y="5258053"/>
            <a:ext cx="9824988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3" name="Content Placeholder 132">
            <a:extLst>
              <a:ext uri="{FF2B5EF4-FFF2-40B4-BE49-F238E27FC236}">
                <a16:creationId xmlns:a16="http://schemas.microsoft.com/office/drawing/2014/main" id="{7DC26121-CC40-3846-B400-CBEAD3A154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679574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134" name="Content Placeholder 132">
            <a:extLst>
              <a:ext uri="{FF2B5EF4-FFF2-40B4-BE49-F238E27FC236}">
                <a16:creationId xmlns:a16="http://schemas.microsoft.com/office/drawing/2014/main" id="{73072F86-BB1D-814F-B5CF-70A9592BAD4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614856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137" name="Content Placeholder 132">
            <a:extLst>
              <a:ext uri="{FF2B5EF4-FFF2-40B4-BE49-F238E27FC236}">
                <a16:creationId xmlns:a16="http://schemas.microsoft.com/office/drawing/2014/main" id="{39D761E0-6721-AB48-95C1-2F04CA15813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48639" y="4469506"/>
            <a:ext cx="9472826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4</a:t>
            </a:r>
          </a:p>
        </p:txBody>
      </p:sp>
      <p:sp>
        <p:nvSpPr>
          <p:cNvPr id="139" name="Parallelogram 138">
            <a:extLst>
              <a:ext uri="{FF2B5EF4-FFF2-40B4-BE49-F238E27FC236}">
                <a16:creationId xmlns:a16="http://schemas.microsoft.com/office/drawing/2014/main" id="{B61F8955-E551-2249-A04D-82BCA2B3DB95}"/>
              </a:ext>
            </a:extLst>
          </p:cNvPr>
          <p:cNvSpPr/>
          <p:nvPr userDrawn="1"/>
        </p:nvSpPr>
        <p:spPr>
          <a:xfrm flipH="1">
            <a:off x="1623184" y="5256653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9C348F7-D2B2-B64A-8CEC-7BF0A717CF63}"/>
              </a:ext>
            </a:extLst>
          </p:cNvPr>
          <p:cNvSpPr txBox="1"/>
          <p:nvPr userDrawn="1"/>
        </p:nvSpPr>
        <p:spPr>
          <a:xfrm>
            <a:off x="1690101" y="5342824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V</a:t>
            </a:r>
          </a:p>
        </p:txBody>
      </p:sp>
      <p:sp>
        <p:nvSpPr>
          <p:cNvPr id="142" name="Content Placeholder 132">
            <a:extLst>
              <a:ext uri="{FF2B5EF4-FFF2-40B4-BE49-F238E27FC236}">
                <a16:creationId xmlns:a16="http://schemas.microsoft.com/office/drawing/2014/main" id="{ABB87453-2C97-944A-867E-800A4B07C16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457247" y="5399527"/>
            <a:ext cx="91642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5</a:t>
            </a:r>
          </a:p>
        </p:txBody>
      </p:sp>
      <p:sp>
        <p:nvSpPr>
          <p:cNvPr id="25" name="Content Placeholder 132">
            <a:extLst>
              <a:ext uri="{FF2B5EF4-FFF2-40B4-BE49-F238E27FC236}">
                <a16:creationId xmlns:a16="http://schemas.microsoft.com/office/drawing/2014/main" id="{DD87FEF9-95F0-7A42-A7BC-0633EB1BFF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538852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704147"/>
      </p:ext>
    </p:extLst>
  </p:cSld>
  <p:clrMapOvr>
    <a:masterClrMapping/>
  </p:clrMapOvr>
  <p:transition spd="med"/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22E40F-4FA8-B849-B35C-A9173F6FEC6F}"/>
              </a:ext>
            </a:extLst>
          </p:cNvPr>
          <p:cNvSpPr/>
          <p:nvPr userDrawn="1"/>
        </p:nvSpPr>
        <p:spPr>
          <a:xfrm>
            <a:off x="743712" y="1777334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3416F241-FF87-4649-A5AE-3A9C49A273D8}"/>
              </a:ext>
            </a:extLst>
          </p:cNvPr>
          <p:cNvSpPr/>
          <p:nvPr userDrawn="1"/>
        </p:nvSpPr>
        <p:spPr>
          <a:xfrm flipH="1">
            <a:off x="423610" y="1777334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13B58F-255F-C645-BDF8-069632FEE532}"/>
              </a:ext>
            </a:extLst>
          </p:cNvPr>
          <p:cNvSpPr txBox="1"/>
          <p:nvPr userDrawn="1"/>
        </p:nvSpPr>
        <p:spPr>
          <a:xfrm>
            <a:off x="510847" y="1863505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0BDF77-E391-5F46-B40F-E18F1206FB40}"/>
              </a:ext>
            </a:extLst>
          </p:cNvPr>
          <p:cNvSpPr/>
          <p:nvPr userDrawn="1"/>
        </p:nvSpPr>
        <p:spPr>
          <a:xfrm>
            <a:off x="1043642" y="2708755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C8BE8BE9-0AEF-304D-8E07-446B3D1F2424}"/>
              </a:ext>
            </a:extLst>
          </p:cNvPr>
          <p:cNvSpPr/>
          <p:nvPr userDrawn="1"/>
        </p:nvSpPr>
        <p:spPr>
          <a:xfrm flipH="1">
            <a:off x="723540" y="2708755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EE8C8C-710F-6C40-A0A4-FC1688440EE3}"/>
              </a:ext>
            </a:extLst>
          </p:cNvPr>
          <p:cNvSpPr txBox="1"/>
          <p:nvPr userDrawn="1"/>
        </p:nvSpPr>
        <p:spPr>
          <a:xfrm>
            <a:off x="810777" y="2794926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ACD227-211B-5146-B3B8-4EAFF1DE410F}"/>
              </a:ext>
            </a:extLst>
          </p:cNvPr>
          <p:cNvSpPr/>
          <p:nvPr userDrawn="1"/>
        </p:nvSpPr>
        <p:spPr>
          <a:xfrm>
            <a:off x="1343572" y="3635845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76CF85BF-8497-F24E-A1B9-17D3CF68F289}"/>
              </a:ext>
            </a:extLst>
          </p:cNvPr>
          <p:cNvSpPr/>
          <p:nvPr userDrawn="1"/>
        </p:nvSpPr>
        <p:spPr>
          <a:xfrm flipH="1">
            <a:off x="1023470" y="3635845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A434F-1E20-7447-A5D2-3A3556043159}"/>
              </a:ext>
            </a:extLst>
          </p:cNvPr>
          <p:cNvSpPr txBox="1"/>
          <p:nvPr userDrawn="1"/>
        </p:nvSpPr>
        <p:spPr>
          <a:xfrm>
            <a:off x="1110707" y="3722016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A333AF-D55E-0943-874E-ADAE7B212AEB}"/>
              </a:ext>
            </a:extLst>
          </p:cNvPr>
          <p:cNvSpPr/>
          <p:nvPr userDrawn="1"/>
        </p:nvSpPr>
        <p:spPr>
          <a:xfrm>
            <a:off x="1643504" y="4567266"/>
            <a:ext cx="10124919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CE6E31CE-F988-7F4B-BADC-8C9CDE066FCB}"/>
              </a:ext>
            </a:extLst>
          </p:cNvPr>
          <p:cNvSpPr/>
          <p:nvPr userDrawn="1"/>
        </p:nvSpPr>
        <p:spPr>
          <a:xfrm flipH="1">
            <a:off x="1323402" y="4567266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FE59AC-F7E8-244E-B2F7-F4357D7AEAFC}"/>
              </a:ext>
            </a:extLst>
          </p:cNvPr>
          <p:cNvSpPr txBox="1"/>
          <p:nvPr userDrawn="1"/>
        </p:nvSpPr>
        <p:spPr>
          <a:xfrm>
            <a:off x="1410639" y="4653437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IV</a:t>
            </a:r>
          </a:p>
        </p:txBody>
      </p:sp>
      <p:sp>
        <p:nvSpPr>
          <p:cNvPr id="55" name="Content Placeholder 132">
            <a:extLst>
              <a:ext uri="{FF2B5EF4-FFF2-40B4-BE49-F238E27FC236}">
                <a16:creationId xmlns:a16="http://schemas.microsoft.com/office/drawing/2014/main" id="{3DE977E9-04A2-5947-B62E-0146EF92D6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920208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56" name="Content Placeholder 132">
            <a:extLst>
              <a:ext uri="{FF2B5EF4-FFF2-40B4-BE49-F238E27FC236}">
                <a16:creationId xmlns:a16="http://schemas.microsoft.com/office/drawing/2014/main" id="{9B8A53EE-DA37-1947-9BFC-B056E0811FB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855490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57" name="Content Placeholder 132">
            <a:extLst>
              <a:ext uri="{FF2B5EF4-FFF2-40B4-BE49-F238E27FC236}">
                <a16:creationId xmlns:a16="http://schemas.microsoft.com/office/drawing/2014/main" id="{18B5A136-CC78-A74C-A1D8-50C4F8F9177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48639" y="4710140"/>
            <a:ext cx="9472826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4</a:t>
            </a:r>
          </a:p>
        </p:txBody>
      </p:sp>
      <p:sp>
        <p:nvSpPr>
          <p:cNvPr id="58" name="Content Placeholder 132">
            <a:extLst>
              <a:ext uri="{FF2B5EF4-FFF2-40B4-BE49-F238E27FC236}">
                <a16:creationId xmlns:a16="http://schemas.microsoft.com/office/drawing/2014/main" id="{49D44655-897C-8944-93DD-DD74D7F6C4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779486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</p:spTree>
    <p:extLst>
      <p:ext uri="{BB962C8B-B14F-4D97-AF65-F5344CB8AC3E}">
        <p14:creationId xmlns:p14="http://schemas.microsoft.com/office/powerpoint/2010/main" val="4029369669"/>
      </p:ext>
    </p:extLst>
  </p:cSld>
  <p:clrMapOvr>
    <a:masterClrMapping/>
  </p:clrMapOvr>
  <p:transition spd="med"/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4C2B-958F-E848-901F-14DD506A218D}"/>
              </a:ext>
            </a:extLst>
          </p:cNvPr>
          <p:cNvSpPr/>
          <p:nvPr userDrawn="1"/>
        </p:nvSpPr>
        <p:spPr>
          <a:xfrm>
            <a:off x="743712" y="1777330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3D0E727-0F3C-3C45-B325-7C01B087E6B5}"/>
              </a:ext>
            </a:extLst>
          </p:cNvPr>
          <p:cNvSpPr/>
          <p:nvPr userDrawn="1"/>
        </p:nvSpPr>
        <p:spPr>
          <a:xfrm flipH="1">
            <a:off x="423610" y="1777330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84FDD-3969-2E4F-8CCD-18D3E8182193}"/>
              </a:ext>
            </a:extLst>
          </p:cNvPr>
          <p:cNvSpPr txBox="1"/>
          <p:nvPr userDrawn="1"/>
        </p:nvSpPr>
        <p:spPr>
          <a:xfrm>
            <a:off x="510847" y="1863501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FD4906-F44C-464D-9AE5-29EC37F2C0CB}"/>
              </a:ext>
            </a:extLst>
          </p:cNvPr>
          <p:cNvSpPr/>
          <p:nvPr userDrawn="1"/>
        </p:nvSpPr>
        <p:spPr>
          <a:xfrm>
            <a:off x="1043642" y="2708751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BC2EFDE0-E698-AC40-989F-CB79840BC0D9}"/>
              </a:ext>
            </a:extLst>
          </p:cNvPr>
          <p:cNvSpPr/>
          <p:nvPr userDrawn="1"/>
        </p:nvSpPr>
        <p:spPr>
          <a:xfrm flipH="1">
            <a:off x="723540" y="270875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5A7663-44EC-2348-974B-3EF7E5EFBD81}"/>
              </a:ext>
            </a:extLst>
          </p:cNvPr>
          <p:cNvSpPr txBox="1"/>
          <p:nvPr userDrawn="1"/>
        </p:nvSpPr>
        <p:spPr>
          <a:xfrm>
            <a:off x="810777" y="279492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7F248B-0D9E-EE40-A1BE-F1668E833761}"/>
              </a:ext>
            </a:extLst>
          </p:cNvPr>
          <p:cNvSpPr/>
          <p:nvPr userDrawn="1"/>
        </p:nvSpPr>
        <p:spPr>
          <a:xfrm>
            <a:off x="1343572" y="3635841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D7D070D-EBDC-734A-97F2-ED0698642348}"/>
              </a:ext>
            </a:extLst>
          </p:cNvPr>
          <p:cNvSpPr/>
          <p:nvPr userDrawn="1"/>
        </p:nvSpPr>
        <p:spPr>
          <a:xfrm flipH="1">
            <a:off x="1023470" y="363584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00BA2B-FAE3-094F-88DC-D8396A8519CC}"/>
              </a:ext>
            </a:extLst>
          </p:cNvPr>
          <p:cNvSpPr txBox="1"/>
          <p:nvPr userDrawn="1"/>
        </p:nvSpPr>
        <p:spPr>
          <a:xfrm>
            <a:off x="1110707" y="372201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35" name="Content Placeholder 132">
            <a:extLst>
              <a:ext uri="{FF2B5EF4-FFF2-40B4-BE49-F238E27FC236}">
                <a16:creationId xmlns:a16="http://schemas.microsoft.com/office/drawing/2014/main" id="{6D66384A-B1B9-044A-B934-E6BDF8692ED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920204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36" name="Content Placeholder 132">
            <a:extLst>
              <a:ext uri="{FF2B5EF4-FFF2-40B4-BE49-F238E27FC236}">
                <a16:creationId xmlns:a16="http://schemas.microsoft.com/office/drawing/2014/main" id="{4FD6B953-3281-4F45-83B8-584CD047442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855486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37" name="Content Placeholder 132">
            <a:extLst>
              <a:ext uri="{FF2B5EF4-FFF2-40B4-BE49-F238E27FC236}">
                <a16:creationId xmlns:a16="http://schemas.microsoft.com/office/drawing/2014/main" id="{804A2DA1-16E1-C34E-97B4-03A778570F5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779482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</p:spTree>
    <p:extLst>
      <p:ext uri="{BB962C8B-B14F-4D97-AF65-F5344CB8AC3E}">
        <p14:creationId xmlns:p14="http://schemas.microsoft.com/office/powerpoint/2010/main" val="3164622213"/>
      </p:ext>
    </p:extLst>
  </p:cSld>
  <p:clrMapOvr>
    <a:masterClrMapping/>
  </p:clrMapOvr>
  <p:transition spd="med"/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3A2E37-7F66-6E41-AEE5-00C23B77F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0"/>
            <a:ext cx="12193588" cy="5524500"/>
          </a:xfrm>
          <a:custGeom>
            <a:avLst/>
            <a:gdLst>
              <a:gd name="connsiteX0" fmla="*/ 12193588 w 12193588"/>
              <a:gd name="connsiteY0" fmla="*/ 0 h 5524500"/>
              <a:gd name="connsiteX1" fmla="*/ 0 w 12193588"/>
              <a:gd name="connsiteY1" fmla="*/ 0 h 5524500"/>
              <a:gd name="connsiteX2" fmla="*/ 0 w 12193588"/>
              <a:gd name="connsiteY2" fmla="*/ 5524500 h 5524500"/>
              <a:gd name="connsiteX3" fmla="*/ 12193588 w 12193588"/>
              <a:gd name="connsiteY3" fmla="*/ 552450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524500">
                <a:moveTo>
                  <a:pt x="12193588" y="0"/>
                </a:moveTo>
                <a:lnTo>
                  <a:pt x="0" y="0"/>
                </a:lnTo>
                <a:lnTo>
                  <a:pt x="0" y="5524500"/>
                </a:lnTo>
                <a:lnTo>
                  <a:pt x="12193588" y="5524500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EED131-851E-1F4D-9440-160785953A2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8634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 descr="Ein Bild, das draußen, Gebäude, Schloss, Menge enthält.&#10;&#10;Automatisch generierte Beschreibung">
            <a:extLst>
              <a:ext uri="{FF2B5EF4-FFF2-40B4-BE49-F238E27FC236}">
                <a16:creationId xmlns:a16="http://schemas.microsoft.com/office/drawing/2014/main" id="{C2061AB7-BF94-4144-8B35-0019D0448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b="17355"/>
          <a:stretch/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3F4127E-3F13-3145-B6E1-DFDD92ECF4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019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973C8DB-BE2A-D842-A777-2CD7FACD9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3588" cy="6562744"/>
          </a:xfrm>
          <a:custGeom>
            <a:avLst/>
            <a:gdLst>
              <a:gd name="connsiteX0" fmla="*/ 0 w 12193588"/>
              <a:gd name="connsiteY0" fmla="*/ 0 h 6858000"/>
              <a:gd name="connsiteX1" fmla="*/ 12193588 w 12193588"/>
              <a:gd name="connsiteY1" fmla="*/ 0 h 6858000"/>
              <a:gd name="connsiteX2" fmla="*/ 12193588 w 12193588"/>
              <a:gd name="connsiteY2" fmla="*/ 6858000 h 6858000"/>
              <a:gd name="connsiteX3" fmla="*/ 0 w 121935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6858000">
                <a:moveTo>
                  <a:pt x="0" y="0"/>
                </a:moveTo>
                <a:lnTo>
                  <a:pt x="12193588" y="0"/>
                </a:lnTo>
                <a:lnTo>
                  <a:pt x="1219358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C5A1A77-D5C6-C646-9756-39783D6EA6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9171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E8140D-121D-584F-A0D4-FEC5D98DC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6337" y="1"/>
            <a:ext cx="7648191" cy="6870162"/>
          </a:xfrm>
          <a:custGeom>
            <a:avLst/>
            <a:gdLst>
              <a:gd name="connsiteX0" fmla="*/ 0 w 8369079"/>
              <a:gd name="connsiteY0" fmla="*/ 0 h 6870162"/>
              <a:gd name="connsiteX1" fmla="*/ 8369079 w 8369079"/>
              <a:gd name="connsiteY1" fmla="*/ 0 h 6870162"/>
              <a:gd name="connsiteX2" fmla="*/ 8369079 w 8369079"/>
              <a:gd name="connsiteY2" fmla="*/ 6870162 h 6870162"/>
              <a:gd name="connsiteX3" fmla="*/ 0 w 8369079"/>
              <a:gd name="connsiteY3" fmla="*/ 6870162 h 687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079" h="6870162">
                <a:moveTo>
                  <a:pt x="0" y="0"/>
                </a:moveTo>
                <a:lnTo>
                  <a:pt x="8369079" y="0"/>
                </a:lnTo>
                <a:lnTo>
                  <a:pt x="8369079" y="6870162"/>
                </a:lnTo>
                <a:lnTo>
                  <a:pt x="0" y="687016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4" name="Titel 23"/>
          <p:cNvSpPr txBox="1"/>
          <p:nvPr/>
        </p:nvSpPr>
        <p:spPr>
          <a:xfrm>
            <a:off x="324755" y="178340"/>
            <a:ext cx="10551956" cy="750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l" defTabSz="1828800">
              <a:tabLst>
                <a:tab pos="889000" algn="l"/>
                <a:tab pos="1600200" algn="l"/>
                <a:tab pos="1955800" algn="l"/>
              </a:tabLst>
              <a:defRPr sz="4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2200" err="1"/>
              <a:t>Titelte</a:t>
            </a:r>
            <a:endParaRPr sz="2200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D7DB524-CE03-CE4B-A333-063471A322A6}"/>
              </a:ext>
            </a:extLst>
          </p:cNvPr>
          <p:cNvSpPr/>
          <p:nvPr userDrawn="1"/>
        </p:nvSpPr>
        <p:spPr>
          <a:xfrm rot="896229" flipH="1">
            <a:off x="1454960" y="-691745"/>
            <a:ext cx="4220104" cy="807955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3508885"/>
              <a:gd name="connsiteX1" fmla="*/ 8620542 w 8620542"/>
              <a:gd name="connsiteY1" fmla="*/ 531619 h 13508885"/>
              <a:gd name="connsiteX2" fmla="*/ 7569894 w 8620542"/>
              <a:gd name="connsiteY2" fmla="*/ 13508885 h 13508885"/>
              <a:gd name="connsiteX3" fmla="*/ 0 w 8620542"/>
              <a:gd name="connsiteY3" fmla="*/ 12452741 h 13508885"/>
              <a:gd name="connsiteX4" fmla="*/ 0 w 8620542"/>
              <a:gd name="connsiteY4" fmla="*/ 0 h 13508885"/>
              <a:gd name="connsiteX5" fmla="*/ 6627771 w 8620542"/>
              <a:gd name="connsiteY5" fmla="*/ 0 h 13508885"/>
              <a:gd name="connsiteX0" fmla="*/ 6627771 w 8620542"/>
              <a:gd name="connsiteY0" fmla="*/ 0 h 14071840"/>
              <a:gd name="connsiteX1" fmla="*/ 8620542 w 8620542"/>
              <a:gd name="connsiteY1" fmla="*/ 531619 h 14071840"/>
              <a:gd name="connsiteX2" fmla="*/ 7366800 w 8620542"/>
              <a:gd name="connsiteY2" fmla="*/ 14071839 h 14071840"/>
              <a:gd name="connsiteX3" fmla="*/ 0 w 8620542"/>
              <a:gd name="connsiteY3" fmla="*/ 12452741 h 14071840"/>
              <a:gd name="connsiteX4" fmla="*/ 0 w 8620542"/>
              <a:gd name="connsiteY4" fmla="*/ 0 h 14071840"/>
              <a:gd name="connsiteX5" fmla="*/ 6627771 w 8620542"/>
              <a:gd name="connsiteY5" fmla="*/ 0 h 14071840"/>
              <a:gd name="connsiteX0" fmla="*/ 6627771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5" fmla="*/ 6627771 w 8620542"/>
              <a:gd name="connsiteY5" fmla="*/ 0 h 14076114"/>
              <a:gd name="connsiteX0" fmla="*/ 0 w 8620542"/>
              <a:gd name="connsiteY0" fmla="*/ 0 h 14076114"/>
              <a:gd name="connsiteX1" fmla="*/ 8620542 w 8620542"/>
              <a:gd name="connsiteY1" fmla="*/ 531619 h 14076114"/>
              <a:gd name="connsiteX2" fmla="*/ 7366800 w 8620542"/>
              <a:gd name="connsiteY2" fmla="*/ 14071839 h 14076114"/>
              <a:gd name="connsiteX3" fmla="*/ 0 w 8620542"/>
              <a:gd name="connsiteY3" fmla="*/ 12452741 h 14076114"/>
              <a:gd name="connsiteX4" fmla="*/ 0 w 8620542"/>
              <a:gd name="connsiteY4" fmla="*/ 0 h 14076114"/>
              <a:gd name="connsiteX0" fmla="*/ 0 w 8445381"/>
              <a:gd name="connsiteY0" fmla="*/ 0 h 14076114"/>
              <a:gd name="connsiteX1" fmla="*/ 8445381 w 8445381"/>
              <a:gd name="connsiteY1" fmla="*/ 2393966 h 14076114"/>
              <a:gd name="connsiteX2" fmla="*/ 7366800 w 8445381"/>
              <a:gd name="connsiteY2" fmla="*/ 14071839 h 14076114"/>
              <a:gd name="connsiteX3" fmla="*/ 0 w 8445381"/>
              <a:gd name="connsiteY3" fmla="*/ 12452741 h 14076114"/>
              <a:gd name="connsiteX4" fmla="*/ 0 w 8445381"/>
              <a:gd name="connsiteY4" fmla="*/ 0 h 14076114"/>
              <a:gd name="connsiteX0" fmla="*/ 0 w 8439110"/>
              <a:gd name="connsiteY0" fmla="*/ 0 h 14076114"/>
              <a:gd name="connsiteX1" fmla="*/ 8439110 w 8439110"/>
              <a:gd name="connsiteY1" fmla="*/ 2378397 h 14076114"/>
              <a:gd name="connsiteX2" fmla="*/ 7366800 w 8439110"/>
              <a:gd name="connsiteY2" fmla="*/ 14071839 h 14076114"/>
              <a:gd name="connsiteX3" fmla="*/ 0 w 8439110"/>
              <a:gd name="connsiteY3" fmla="*/ 12452741 h 14076114"/>
              <a:gd name="connsiteX4" fmla="*/ 0 w 8439110"/>
              <a:gd name="connsiteY4" fmla="*/ 0 h 14076114"/>
              <a:gd name="connsiteX0" fmla="*/ 5868 w 8439110"/>
              <a:gd name="connsiteY0" fmla="*/ 1 h 13617058"/>
              <a:gd name="connsiteX1" fmla="*/ 8439110 w 8439110"/>
              <a:gd name="connsiteY1" fmla="*/ 1919341 h 13617058"/>
              <a:gd name="connsiteX2" fmla="*/ 7366800 w 8439110"/>
              <a:gd name="connsiteY2" fmla="*/ 13612783 h 13617058"/>
              <a:gd name="connsiteX3" fmla="*/ 0 w 8439110"/>
              <a:gd name="connsiteY3" fmla="*/ 11993685 h 13617058"/>
              <a:gd name="connsiteX4" fmla="*/ 5868 w 8439110"/>
              <a:gd name="connsiteY4" fmla="*/ 1 h 136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9110" h="13617058">
                <a:moveTo>
                  <a:pt x="5868" y="1"/>
                </a:moveTo>
                <a:lnTo>
                  <a:pt x="8439110" y="1919341"/>
                </a:lnTo>
                <a:lnTo>
                  <a:pt x="7366800" y="13612783"/>
                </a:lnTo>
                <a:cubicBezTo>
                  <a:pt x="7403272" y="13696351"/>
                  <a:pt x="2455600" y="12533384"/>
                  <a:pt x="0" y="11993685"/>
                </a:cubicBezTo>
                <a:lnTo>
                  <a:pt x="5868" y="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CAAEBBD-F096-F54B-A60E-23AC1D1DA910}"/>
              </a:ext>
            </a:extLst>
          </p:cNvPr>
          <p:cNvSpPr/>
          <p:nvPr userDrawn="1"/>
        </p:nvSpPr>
        <p:spPr>
          <a:xfrm>
            <a:off x="-26432" y="1"/>
            <a:ext cx="3763189" cy="6870162"/>
          </a:xfrm>
          <a:custGeom>
            <a:avLst/>
            <a:gdLst>
              <a:gd name="connsiteX0" fmla="*/ 0 w 7525398"/>
              <a:gd name="connsiteY0" fmla="*/ 0 h 13740323"/>
              <a:gd name="connsiteX1" fmla="*/ 7525398 w 7525398"/>
              <a:gd name="connsiteY1" fmla="*/ 0 h 13740323"/>
              <a:gd name="connsiteX2" fmla="*/ 2295435 w 7525398"/>
              <a:gd name="connsiteY2" fmla="*/ 1410625 h 13740323"/>
              <a:gd name="connsiteX3" fmla="*/ 5621001 w 7525398"/>
              <a:gd name="connsiteY3" fmla="*/ 13740323 h 13740323"/>
              <a:gd name="connsiteX4" fmla="*/ 0 w 7525398"/>
              <a:gd name="connsiteY4" fmla="*/ 13740323 h 1374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5398" h="13740323">
                <a:moveTo>
                  <a:pt x="0" y="0"/>
                </a:moveTo>
                <a:lnTo>
                  <a:pt x="7525398" y="0"/>
                </a:lnTo>
                <a:lnTo>
                  <a:pt x="2295435" y="1410625"/>
                </a:lnTo>
                <a:lnTo>
                  <a:pt x="5621001" y="13740323"/>
                </a:lnTo>
                <a:lnTo>
                  <a:pt x="0" y="13740323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A62700E-0CE2-984F-A376-59F1F83C46A4}"/>
              </a:ext>
            </a:extLst>
          </p:cNvPr>
          <p:cNvSpPr/>
          <p:nvPr userDrawn="1"/>
        </p:nvSpPr>
        <p:spPr>
          <a:xfrm rot="896229" flipH="1">
            <a:off x="2402189" y="-703572"/>
            <a:ext cx="4307539" cy="8265108"/>
          </a:xfrm>
          <a:custGeom>
            <a:avLst/>
            <a:gdLst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0 w 8620542"/>
              <a:gd name="connsiteY3" fmla="*/ 12452741 h 14752475"/>
              <a:gd name="connsiteX4" fmla="*/ 0 w 8620542"/>
              <a:gd name="connsiteY4" fmla="*/ 0 h 14752475"/>
              <a:gd name="connsiteX0" fmla="*/ 6627771 w 8620542"/>
              <a:gd name="connsiteY0" fmla="*/ 0 h 14752475"/>
              <a:gd name="connsiteX1" fmla="*/ 8620542 w 8620542"/>
              <a:gd name="connsiteY1" fmla="*/ 531619 h 14752475"/>
              <a:gd name="connsiteX2" fmla="*/ 8620542 w 8620542"/>
              <a:gd name="connsiteY2" fmla="*/ 14752475 h 14752475"/>
              <a:gd name="connsiteX3" fmla="*/ 5013 w 8620542"/>
              <a:gd name="connsiteY3" fmla="*/ 12349922 h 14752475"/>
              <a:gd name="connsiteX4" fmla="*/ 0 w 8620542"/>
              <a:gd name="connsiteY4" fmla="*/ 0 h 14752475"/>
              <a:gd name="connsiteX5" fmla="*/ 6627771 w 8620542"/>
              <a:gd name="connsiteY5" fmla="*/ 0 h 14752475"/>
              <a:gd name="connsiteX0" fmla="*/ 6627771 w 8620542"/>
              <a:gd name="connsiteY0" fmla="*/ 0 h 14591652"/>
              <a:gd name="connsiteX1" fmla="*/ 8620542 w 8620542"/>
              <a:gd name="connsiteY1" fmla="*/ 531619 h 14591652"/>
              <a:gd name="connsiteX2" fmla="*/ 8607781 w 8620542"/>
              <a:gd name="connsiteY2" fmla="*/ 14591652 h 14591652"/>
              <a:gd name="connsiteX3" fmla="*/ 5013 w 8620542"/>
              <a:gd name="connsiteY3" fmla="*/ 12349922 h 14591652"/>
              <a:gd name="connsiteX4" fmla="*/ 0 w 8620542"/>
              <a:gd name="connsiteY4" fmla="*/ 0 h 14591652"/>
              <a:gd name="connsiteX5" fmla="*/ 6627771 w 8620542"/>
              <a:gd name="connsiteY5" fmla="*/ 0 h 14591652"/>
              <a:gd name="connsiteX0" fmla="*/ 6627771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5" fmla="*/ 6627771 w 8620542"/>
              <a:gd name="connsiteY5" fmla="*/ 0 h 14330079"/>
              <a:gd name="connsiteX0" fmla="*/ 0 w 8620542"/>
              <a:gd name="connsiteY0" fmla="*/ 0 h 14330079"/>
              <a:gd name="connsiteX1" fmla="*/ 8620542 w 8620542"/>
              <a:gd name="connsiteY1" fmla="*/ 531619 h 14330079"/>
              <a:gd name="connsiteX2" fmla="*/ 8604676 w 8620542"/>
              <a:gd name="connsiteY2" fmla="*/ 14330079 h 14330079"/>
              <a:gd name="connsiteX3" fmla="*/ 5013 w 8620542"/>
              <a:gd name="connsiteY3" fmla="*/ 12349922 h 14330079"/>
              <a:gd name="connsiteX4" fmla="*/ 0 w 8620542"/>
              <a:gd name="connsiteY4" fmla="*/ 0 h 14330079"/>
              <a:gd name="connsiteX0" fmla="*/ 0 w 8618970"/>
              <a:gd name="connsiteY0" fmla="*/ 0 h 14330079"/>
              <a:gd name="connsiteX1" fmla="*/ 8618970 w 8618970"/>
              <a:gd name="connsiteY1" fmla="*/ 2057762 h 14330079"/>
              <a:gd name="connsiteX2" fmla="*/ 8604676 w 8618970"/>
              <a:gd name="connsiteY2" fmla="*/ 14330079 h 14330079"/>
              <a:gd name="connsiteX3" fmla="*/ 5013 w 8618970"/>
              <a:gd name="connsiteY3" fmla="*/ 12349922 h 14330079"/>
              <a:gd name="connsiteX4" fmla="*/ 0 w 8618970"/>
              <a:gd name="connsiteY4" fmla="*/ 0 h 14330079"/>
              <a:gd name="connsiteX0" fmla="*/ 6827 w 8613957"/>
              <a:gd name="connsiteY0" fmla="*/ 0 h 14259723"/>
              <a:gd name="connsiteX1" fmla="*/ 8613957 w 8613957"/>
              <a:gd name="connsiteY1" fmla="*/ 1987406 h 14259723"/>
              <a:gd name="connsiteX2" fmla="*/ 8599663 w 8613957"/>
              <a:gd name="connsiteY2" fmla="*/ 14259723 h 14259723"/>
              <a:gd name="connsiteX3" fmla="*/ 0 w 8613957"/>
              <a:gd name="connsiteY3" fmla="*/ 12279566 h 14259723"/>
              <a:gd name="connsiteX4" fmla="*/ 6827 w 8613957"/>
              <a:gd name="connsiteY4" fmla="*/ 0 h 1425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3957" h="14259723">
                <a:moveTo>
                  <a:pt x="6827" y="0"/>
                </a:moveTo>
                <a:lnTo>
                  <a:pt x="8613957" y="1987406"/>
                </a:lnTo>
                <a:cubicBezTo>
                  <a:pt x="8609703" y="6674084"/>
                  <a:pt x="8603917" y="9573045"/>
                  <a:pt x="8599663" y="14259723"/>
                </a:cubicBezTo>
                <a:lnTo>
                  <a:pt x="0" y="12279566"/>
                </a:lnTo>
                <a:cubicBezTo>
                  <a:pt x="2276" y="8186377"/>
                  <a:pt x="4551" y="4093189"/>
                  <a:pt x="6827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7" name="Textfeld 12"/>
          <p:cNvSpPr txBox="1"/>
          <p:nvPr/>
        </p:nvSpPr>
        <p:spPr>
          <a:xfrm>
            <a:off x="1010825" y="6523933"/>
            <a:ext cx="3682424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defRPr sz="1400" spc="300">
                <a:latin typeface="Verdana"/>
                <a:ea typeface="Verdana"/>
                <a:cs typeface="Verdana"/>
                <a:sym typeface="Verdana"/>
              </a:defRPr>
            </a:pPr>
            <a:r>
              <a:rPr sz="700">
                <a:latin typeface="Neue Haas Grotesk Text Pro" panose="020B0504020202020204" pitchFamily="34" charset="77"/>
              </a:rPr>
              <a:t>© GalileiConsult </a:t>
            </a:r>
            <a:r>
              <a:rPr sz="700" err="1">
                <a:latin typeface="Neue Haas Grotesk Text Pro" panose="020B0504020202020204" pitchFamily="34" charset="77"/>
              </a:rPr>
              <a:t>e.V</a:t>
            </a:r>
            <a:r>
              <a:rPr sz="700">
                <a:latin typeface="Neue Haas Grotesk Text Pro" panose="020B0504020202020204" pitchFamily="34" charset="77"/>
              </a:rPr>
              <a:t>. </a:t>
            </a:r>
            <a:r>
              <a:rPr sz="700" err="1">
                <a:latin typeface="Neue Haas Grotesk Text Pro" panose="020B0504020202020204" pitchFamily="34" charset="77"/>
              </a:rPr>
              <a:t>Alle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Rechte</a:t>
            </a:r>
            <a:r>
              <a:rPr sz="700">
                <a:latin typeface="Neue Haas Grotesk Text Pro" panose="020B0504020202020204" pitchFamily="34" charset="77"/>
              </a:rPr>
              <a:t> </a:t>
            </a:r>
            <a:r>
              <a:rPr sz="700" err="1">
                <a:latin typeface="Neue Haas Grotesk Text Pro" panose="020B0504020202020204" pitchFamily="34" charset="77"/>
              </a:rPr>
              <a:t>vorbehalten</a:t>
            </a:r>
            <a:r>
              <a:rPr sz="700">
                <a:latin typeface="Neue Haas Grotesk Text Pro" panose="020B0504020202020204" pitchFamily="34" charset="77"/>
              </a:rPr>
              <a:t>.</a:t>
            </a:r>
          </a:p>
        </p:txBody>
      </p:sp>
      <p:sp>
        <p:nvSpPr>
          <p:cNvPr id="246" name="Rechteck 1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24754" y="1085734"/>
            <a:ext cx="5038553" cy="381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500" b="0">
                <a:solidFill>
                  <a:schemeClr val="tx1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T</a:t>
            </a:r>
            <a:r>
              <a:rPr err="1"/>
              <a:t>iteltext</a:t>
            </a:r>
            <a:endParaRPr/>
          </a:p>
        </p:txBody>
      </p:sp>
      <p:sp>
        <p:nvSpPr>
          <p:cNvPr id="249" name="Text"/>
          <p:cNvSpPr txBox="1"/>
          <p:nvPr/>
        </p:nvSpPr>
        <p:spPr>
          <a:xfrm>
            <a:off x="11755282" y="6535050"/>
            <a:ext cx="96181" cy="24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1250"/>
              <a:t>￼</a:t>
            </a:r>
          </a:p>
        </p:txBody>
      </p:sp>
      <p:sp>
        <p:nvSpPr>
          <p:cNvPr id="250" name="Rechteck 1"/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324755" y="1618919"/>
            <a:ext cx="503855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600" b="0">
                <a:solidFill>
                  <a:srgbClr val="252D5C"/>
                </a:solidFill>
                <a:latin typeface="Neue Haas Grotesk Text Pro" panose="020B0504020202020204" pitchFamily="34" charset="77"/>
                <a:ea typeface="+mn-ea"/>
                <a:cs typeface="+mn-cs"/>
                <a:sym typeface="Helvetica"/>
              </a:defRPr>
            </a:lvl1pPr>
          </a:lstStyle>
          <a:p>
            <a:r>
              <a:rPr lang="de-DE"/>
              <a:t>U</a:t>
            </a:r>
            <a:r>
              <a:rPr err="1"/>
              <a:t>ntertitel</a:t>
            </a:r>
            <a:endParaRPr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49984-1E53-8A4D-B44F-1D3A0D310F0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04909" y="3923328"/>
            <a:ext cx="3688340" cy="7503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ts val="300"/>
              </a:spcBef>
              <a:buNone/>
              <a:defRPr sz="1200">
                <a:latin typeface="Neue Haas Grotesk Text Pro" panose="020B0504020202020204" pitchFamily="34" charset="77"/>
              </a:defRPr>
            </a:lvl1pPr>
            <a:lvl2pPr algn="r">
              <a:defRPr sz="1200">
                <a:latin typeface="Neue Haas Grotesk Text Pro" panose="020B0504020202020204" pitchFamily="34" charset="77"/>
              </a:defRPr>
            </a:lvl2pPr>
            <a:lvl3pPr algn="r">
              <a:defRPr sz="1200">
                <a:latin typeface="Neue Haas Grotesk Text Pro" panose="020B0504020202020204" pitchFamily="34" charset="77"/>
              </a:defRPr>
            </a:lvl3pPr>
            <a:lvl4pPr algn="r">
              <a:defRPr sz="1200">
                <a:latin typeface="Neue Haas Grotesk Text Pro" panose="020B0504020202020204" pitchFamily="34" charset="77"/>
              </a:defRPr>
            </a:lvl4pPr>
            <a:lvl5pPr algn="r">
              <a:defRPr sz="120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</a:t>
            </a:r>
          </a:p>
          <a:p>
            <a:pPr lvl="0"/>
            <a:r>
              <a:rPr lang="de-DE"/>
              <a:t>Vorname Nachname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7A834-D74B-6148-B59D-D0FDF7BA92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AE5B971-30BA-5541-9AA2-16EECB1345B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56679" y="6451200"/>
            <a:ext cx="756000" cy="2520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EA145E5B-3821-4F34-8F19-C30D40F617F3}" type="datetime1">
              <a:rPr lang="de-DE" smtClean="0"/>
              <a:pPr/>
              <a:t>21.07.21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457877"/>
      </p:ext>
    </p:extLst>
  </p:cSld>
  <p:clrMapOvr>
    <a:masterClrMapping/>
  </p:clrMapOvr>
  <p:transition spd="med"/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6C2CDD-7CC2-364D-918F-483D6779F7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3588" cy="6431254"/>
          </a:xfrm>
          <a:custGeom>
            <a:avLst/>
            <a:gdLst>
              <a:gd name="connsiteX0" fmla="*/ 0 w 12193588"/>
              <a:gd name="connsiteY0" fmla="*/ 0 h 6431254"/>
              <a:gd name="connsiteX1" fmla="*/ 12193588 w 12193588"/>
              <a:gd name="connsiteY1" fmla="*/ 0 h 6431254"/>
              <a:gd name="connsiteX2" fmla="*/ 12193588 w 12193588"/>
              <a:gd name="connsiteY2" fmla="*/ 6431254 h 6431254"/>
              <a:gd name="connsiteX3" fmla="*/ 0 w 12193588"/>
              <a:gd name="connsiteY3" fmla="*/ 6431254 h 643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6431254">
                <a:moveTo>
                  <a:pt x="0" y="0"/>
                </a:moveTo>
                <a:lnTo>
                  <a:pt x="12193588" y="0"/>
                </a:lnTo>
                <a:lnTo>
                  <a:pt x="12193588" y="6431254"/>
                </a:lnTo>
                <a:lnTo>
                  <a:pt x="0" y="6431254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1B090424-84CA-6F4A-BC35-03CEF0D585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0942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 descr="Ein Bild, das Computer, drinnen, oben, Elektronik enthält.&#10;&#10;Automatisch generierte Beschreibung">
            <a:extLst>
              <a:ext uri="{FF2B5EF4-FFF2-40B4-BE49-F238E27FC236}">
                <a16:creationId xmlns:a16="http://schemas.microsoft.com/office/drawing/2014/main" id="{6BDC0D57-876D-4445-8768-824B5916A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76"/>
            <a:ext cx="12193200" cy="6731453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A372D9B-906E-AB46-8C60-C08A283A4C3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7240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5DF3F7-1729-9F40-B5E6-4BAA5BA3F7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3588" cy="5956357"/>
          </a:xfrm>
          <a:custGeom>
            <a:avLst/>
            <a:gdLst>
              <a:gd name="connsiteX0" fmla="*/ 0 w 12193588"/>
              <a:gd name="connsiteY0" fmla="*/ 0 h 5956357"/>
              <a:gd name="connsiteX1" fmla="*/ 12193588 w 12193588"/>
              <a:gd name="connsiteY1" fmla="*/ 0 h 5956357"/>
              <a:gd name="connsiteX2" fmla="*/ 12193588 w 12193588"/>
              <a:gd name="connsiteY2" fmla="*/ 5956357 h 5956357"/>
              <a:gd name="connsiteX3" fmla="*/ 0 w 12193588"/>
              <a:gd name="connsiteY3" fmla="*/ 5956357 h 595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956357">
                <a:moveTo>
                  <a:pt x="0" y="0"/>
                </a:moveTo>
                <a:lnTo>
                  <a:pt x="12193588" y="0"/>
                </a:lnTo>
                <a:lnTo>
                  <a:pt x="12193588" y="5956357"/>
                </a:lnTo>
                <a:lnTo>
                  <a:pt x="0" y="5956357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37318FD-91D1-AA40-90C2-0D16677B185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1535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037318FD-91D1-AA40-90C2-0D16677B185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23477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E06C65FA-7BB1-491C-8974-BCF41BAA6B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E06C65FA-7BB1-491C-8974-BCF41BAA6B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F3ECD3CA-AE03-4616-BBD1-A9EAB28BE61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79342" y="-151457"/>
            <a:ext cx="65" cy="46166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Neue Haas Grotesk Text Pro" panose="020B0504020202020204" pitchFamily="34" charset="0"/>
              <a:ea typeface="+mj-ea"/>
              <a:cs typeface="+mj-cs"/>
              <a:sym typeface="Neue Haas Grotesk Text Pro" panose="020B0504020202020204" pitchFamily="34" charset="0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122E1A-F9D0-44C2-8BA8-17E1D2E0028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450" y="1504950"/>
            <a:ext cx="11344275" cy="4837113"/>
          </a:xfrm>
        </p:spPr>
        <p:txBody>
          <a:bodyPr/>
          <a:lstStyle>
            <a:lvl1pPr>
              <a:defRPr b="0" i="0"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98CC9F8-A410-1F45-B27E-AB91664A7ED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5164" y="949211"/>
            <a:ext cx="11344813" cy="375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252D5C"/>
                </a:solidFill>
                <a:latin typeface="Neue Haas Grotesk Text Pro" panose="020B0504020202020204" pitchFamily="34" charset="77"/>
              </a:defRPr>
            </a:lvl1pPr>
          </a:lstStyle>
          <a:p>
            <a:pPr lvl="0"/>
            <a:r>
              <a:rPr lang="de-DE"/>
              <a:t>Action Title: Deskriptive Beschreibung der Folieninhalte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053A5-4D7F-1B48-80F0-7607B2DD4866}"/>
              </a:ext>
            </a:extLst>
          </p:cNvPr>
          <p:cNvSpPr txBox="1"/>
          <p:nvPr userDrawn="1"/>
        </p:nvSpPr>
        <p:spPr>
          <a:xfrm>
            <a:off x="6442605" y="6177939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CC651-F967-D744-AEA2-23ED034ED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61502C62-044A-4F9D-B74E-6F54FCFA00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45F7849-BC5B-41B5-B5F6-8238EC9717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2E862FE3-983B-4660-8AC6-B708D6AAFD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962508"/>
      </p:ext>
    </p:extLst>
  </p:cSld>
  <p:clrMapOvr>
    <a:masterClrMapping/>
  </p:clrMapOvr>
  <p:transition spd="med"/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1DF22-3B79-2B46-AB7F-80FBF3EEF5FC}"/>
              </a:ext>
            </a:extLst>
          </p:cNvPr>
          <p:cNvSpPr/>
          <p:nvPr userDrawn="1"/>
        </p:nvSpPr>
        <p:spPr>
          <a:xfrm>
            <a:off x="0" y="5288507"/>
            <a:ext cx="12193588" cy="156949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28541-A857-414F-A0E1-F3F40BD11FF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23578" y="859448"/>
            <a:ext cx="10163483" cy="4213758"/>
          </a:xfrm>
        </p:spPr>
        <p:txBody>
          <a:bodyPr>
            <a:normAutofit/>
          </a:bodyPr>
          <a:lstStyle>
            <a:lvl1pPr marL="0" indent="0">
              <a:buNone/>
              <a:defRPr sz="5400"/>
            </a:lvl1pPr>
          </a:lstStyle>
          <a:p>
            <a:pPr lvl="0"/>
            <a:r>
              <a:rPr lang="de-DE"/>
              <a:t>Dein Zitat steht hier, hier und auch hier ein bisschen“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03293-F01A-1D47-BC06-47C1DA34DB81}"/>
              </a:ext>
            </a:extLst>
          </p:cNvPr>
          <p:cNvSpPr txBox="1"/>
          <p:nvPr userDrawn="1"/>
        </p:nvSpPr>
        <p:spPr>
          <a:xfrm>
            <a:off x="187655" y="308679"/>
            <a:ext cx="135744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cap="none" spc="0" normalizeH="0" baseline="0">
                <a:ln>
                  <a:noFill/>
                </a:ln>
                <a:solidFill>
                  <a:srgbClr val="252D5C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„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2D5D98F-F6FC-0048-990D-06149B1178ED}"/>
              </a:ext>
            </a:extLst>
          </p:cNvPr>
          <p:cNvSpPr/>
          <p:nvPr userDrawn="1"/>
        </p:nvSpPr>
        <p:spPr>
          <a:xfrm rot="21266312" flipH="1">
            <a:off x="-4624" y="5608613"/>
            <a:ext cx="12314889" cy="1835220"/>
          </a:xfrm>
          <a:custGeom>
            <a:avLst/>
            <a:gdLst>
              <a:gd name="connsiteX0" fmla="*/ 0 w 12314889"/>
              <a:gd name="connsiteY0" fmla="*/ 0 h 1835220"/>
              <a:gd name="connsiteX1" fmla="*/ 178699 w 12314889"/>
              <a:gd name="connsiteY1" fmla="*/ 1835220 h 1835220"/>
              <a:gd name="connsiteX2" fmla="*/ 12314889 w 12314889"/>
              <a:gd name="connsiteY2" fmla="*/ 653496 h 1835220"/>
              <a:gd name="connsiteX3" fmla="*/ 12251257 w 12314889"/>
              <a:gd name="connsiteY3" fmla="*/ 0 h 1835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4889" h="1835220">
                <a:moveTo>
                  <a:pt x="0" y="0"/>
                </a:moveTo>
                <a:lnTo>
                  <a:pt x="178699" y="1835220"/>
                </a:lnTo>
                <a:lnTo>
                  <a:pt x="12314889" y="653496"/>
                </a:lnTo>
                <a:lnTo>
                  <a:pt x="12251257" y="0"/>
                </a:lnTo>
                <a:close/>
              </a:path>
            </a:pathLst>
          </a:cu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84AC84D-CA45-744C-AA2C-445F04E1E5AF}"/>
              </a:ext>
            </a:extLst>
          </p:cNvPr>
          <p:cNvSpPr/>
          <p:nvPr userDrawn="1"/>
        </p:nvSpPr>
        <p:spPr>
          <a:xfrm rot="21266312" flipH="1">
            <a:off x="25096" y="6258306"/>
            <a:ext cx="12253811" cy="1208049"/>
          </a:xfrm>
          <a:custGeom>
            <a:avLst/>
            <a:gdLst>
              <a:gd name="connsiteX0" fmla="*/ 0 w 12253811"/>
              <a:gd name="connsiteY0" fmla="*/ 0 h 1208049"/>
              <a:gd name="connsiteX1" fmla="*/ 116800 w 12253811"/>
              <a:gd name="connsiteY1" fmla="*/ 1208049 h 1208049"/>
              <a:gd name="connsiteX2" fmla="*/ 12253811 w 12253811"/>
              <a:gd name="connsiteY2" fmla="*/ 26245 h 1208049"/>
              <a:gd name="connsiteX3" fmla="*/ 12251256 w 12253811"/>
              <a:gd name="connsiteY3" fmla="*/ 0 h 120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53811" h="1208049">
                <a:moveTo>
                  <a:pt x="0" y="0"/>
                </a:moveTo>
                <a:lnTo>
                  <a:pt x="116800" y="1208049"/>
                </a:lnTo>
                <a:lnTo>
                  <a:pt x="12253811" y="26245"/>
                </a:lnTo>
                <a:lnTo>
                  <a:pt x="12251256" y="0"/>
                </a:lnTo>
                <a:close/>
              </a:path>
            </a:pathLst>
          </a:cu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A713D99-1860-EA46-90FA-0B8AB79F2C3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23578" y="5107109"/>
            <a:ext cx="3698235" cy="29095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Quelle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52053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51DF22-3B79-2B46-AB7F-80FBF3EEF5FC}"/>
              </a:ext>
            </a:extLst>
          </p:cNvPr>
          <p:cNvSpPr/>
          <p:nvPr userDrawn="1"/>
        </p:nvSpPr>
        <p:spPr>
          <a:xfrm>
            <a:off x="0" y="5288507"/>
            <a:ext cx="12193588" cy="1569493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C09F4DF-6C22-4348-9DA4-84B7BA05CAB7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543EFD1-8F84-6C48-BE92-92B32B3C3522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808701-94CA-3C43-8189-034F6B446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340" y="362647"/>
            <a:ext cx="2474123" cy="420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6CC93-FC29-7748-AB92-44C8693A9BDD}"/>
              </a:ext>
            </a:extLst>
          </p:cNvPr>
          <p:cNvSpPr txBox="1"/>
          <p:nvPr userDrawn="1"/>
        </p:nvSpPr>
        <p:spPr>
          <a:xfrm>
            <a:off x="545908" y="1619566"/>
            <a:ext cx="626812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Vielen Dank.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6264EA9-BCE8-0F4E-9526-348F75A6491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51928" y="5286970"/>
            <a:ext cx="4099535" cy="1331216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1400"/>
              <a:t>Vorname Nachname                                  Position      vorname.nachname@galileiconsult.de            +40 170 12345678</a:t>
            </a:r>
          </a:p>
          <a:p>
            <a:pPr lvl="0"/>
            <a:endParaRPr lang="de-DE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7CE76-E734-D24D-8FB3-9644D1D5F064}"/>
              </a:ext>
            </a:extLst>
          </p:cNvPr>
          <p:cNvSpPr txBox="1"/>
          <p:nvPr userDrawn="1"/>
        </p:nvSpPr>
        <p:spPr>
          <a:xfrm>
            <a:off x="7775992" y="4926125"/>
            <a:ext cx="95699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Kontakt:</a:t>
            </a:r>
          </a:p>
        </p:txBody>
      </p:sp>
    </p:spTree>
    <p:extLst>
      <p:ext uri="{BB962C8B-B14F-4D97-AF65-F5344CB8AC3E}">
        <p14:creationId xmlns:p14="http://schemas.microsoft.com/office/powerpoint/2010/main" val="248031566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+ Inhalt">
  <p:cSld name="Titel + Inhal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425451" y="1504952"/>
            <a:ext cx="11344275" cy="483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154" lvl="0" indent="-387311" algn="l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 b="0" i="0"/>
            </a:lvl1pPr>
            <a:lvl2pPr marL="914309" lvl="1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463" lvl="2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617" lvl="3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5771" lvl="4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2926" lvl="5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080" lvl="6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234" lvl="7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389" lvl="8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2"/>
          </p:nvPr>
        </p:nvSpPr>
        <p:spPr>
          <a:xfrm>
            <a:off x="425165" y="949213"/>
            <a:ext cx="11344813" cy="37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54" lvl="0" indent="-228577" algn="l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>
                <a:srgbClr val="252D5C"/>
              </a:buClr>
              <a:buSzPts val="2500"/>
              <a:buNone/>
              <a:defRPr sz="2000">
                <a:solidFill>
                  <a:srgbClr val="252D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309" lvl="1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marL="1371463" lvl="2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marL="1828617" lvl="3" indent="-371438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marL="2285771" lvl="4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marL="2742926" lvl="5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marL="3200080" lvl="6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marL="3657234" lvl="7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marL="4114389" lvl="8" indent="-371438" algn="l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/>
          <p:nvPr/>
        </p:nvSpPr>
        <p:spPr>
          <a:xfrm>
            <a:off x="6442605" y="6177941"/>
            <a:ext cx="102657" cy="564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93" tIns="50793" rIns="50793" bIns="50793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5"/>
          <p:cNvSpPr txBox="1">
            <a:spLocks noGrp="1"/>
          </p:cNvSpPr>
          <p:nvPr>
            <p:ph type="title"/>
          </p:nvPr>
        </p:nvSpPr>
        <p:spPr>
          <a:xfrm>
            <a:off x="425165" y="345072"/>
            <a:ext cx="11344813" cy="54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350144" y="6522130"/>
            <a:ext cx="930017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1280161" y="6521826"/>
            <a:ext cx="2077400" cy="251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11587333" y="6464976"/>
            <a:ext cx="3540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4111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332014C-DB40-044A-BAD4-07C6CDFF3A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45471" y="-142240"/>
            <a:ext cx="6242700" cy="7142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8776B93-8887-2944-8833-BCDFC3EEF5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3748" y="1674820"/>
            <a:ext cx="3509734" cy="35083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14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9E8EFE-BE34-6C47-8989-D648AE570F00}"/>
              </a:ext>
            </a:extLst>
          </p:cNvPr>
          <p:cNvSpPr/>
          <p:nvPr userDrawn="1"/>
        </p:nvSpPr>
        <p:spPr>
          <a:xfrm>
            <a:off x="743712" y="1536700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349CC60D-4924-F540-A044-F08813D80534}"/>
              </a:ext>
            </a:extLst>
          </p:cNvPr>
          <p:cNvSpPr/>
          <p:nvPr userDrawn="1"/>
        </p:nvSpPr>
        <p:spPr>
          <a:xfrm flipH="1">
            <a:off x="423610" y="1536700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96CB4E-136B-4648-89E0-8E47B2F7D005}"/>
              </a:ext>
            </a:extLst>
          </p:cNvPr>
          <p:cNvSpPr txBox="1"/>
          <p:nvPr userDrawn="1"/>
        </p:nvSpPr>
        <p:spPr>
          <a:xfrm>
            <a:off x="510847" y="1622871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DF92591-6637-6241-9974-3693FD4D171D}"/>
              </a:ext>
            </a:extLst>
          </p:cNvPr>
          <p:cNvSpPr/>
          <p:nvPr userDrawn="1"/>
        </p:nvSpPr>
        <p:spPr>
          <a:xfrm>
            <a:off x="1043642" y="2468121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8" name="Parallelogram 117">
            <a:extLst>
              <a:ext uri="{FF2B5EF4-FFF2-40B4-BE49-F238E27FC236}">
                <a16:creationId xmlns:a16="http://schemas.microsoft.com/office/drawing/2014/main" id="{17A73921-6469-654E-B09C-5235CA0A485D}"/>
              </a:ext>
            </a:extLst>
          </p:cNvPr>
          <p:cNvSpPr/>
          <p:nvPr userDrawn="1"/>
        </p:nvSpPr>
        <p:spPr>
          <a:xfrm flipH="1">
            <a:off x="723540" y="246812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A110285-C883-F840-9677-BCEC37F9F5D5}"/>
              </a:ext>
            </a:extLst>
          </p:cNvPr>
          <p:cNvSpPr txBox="1"/>
          <p:nvPr userDrawn="1"/>
        </p:nvSpPr>
        <p:spPr>
          <a:xfrm>
            <a:off x="810777" y="255429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04AF2FD-1D38-2A4B-AC9C-1871D6B2875C}"/>
              </a:ext>
            </a:extLst>
          </p:cNvPr>
          <p:cNvSpPr/>
          <p:nvPr userDrawn="1"/>
        </p:nvSpPr>
        <p:spPr>
          <a:xfrm>
            <a:off x="1343572" y="3395211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2" name="Parallelogram 121">
            <a:extLst>
              <a:ext uri="{FF2B5EF4-FFF2-40B4-BE49-F238E27FC236}">
                <a16:creationId xmlns:a16="http://schemas.microsoft.com/office/drawing/2014/main" id="{69FCE566-CF27-7D4F-A3A1-28F8751E46AB}"/>
              </a:ext>
            </a:extLst>
          </p:cNvPr>
          <p:cNvSpPr/>
          <p:nvPr userDrawn="1"/>
        </p:nvSpPr>
        <p:spPr>
          <a:xfrm flipH="1">
            <a:off x="1023470" y="339521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E26CD0A-DB37-054E-B86C-364CE43E589A}"/>
              </a:ext>
            </a:extLst>
          </p:cNvPr>
          <p:cNvSpPr txBox="1"/>
          <p:nvPr userDrawn="1"/>
        </p:nvSpPr>
        <p:spPr>
          <a:xfrm>
            <a:off x="1110707" y="348138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6AED510-8888-D248-ABE9-4878BAA07EE3}"/>
              </a:ext>
            </a:extLst>
          </p:cNvPr>
          <p:cNvSpPr/>
          <p:nvPr userDrawn="1"/>
        </p:nvSpPr>
        <p:spPr>
          <a:xfrm>
            <a:off x="1643504" y="4326632"/>
            <a:ext cx="10124919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6" name="Parallelogram 125">
            <a:extLst>
              <a:ext uri="{FF2B5EF4-FFF2-40B4-BE49-F238E27FC236}">
                <a16:creationId xmlns:a16="http://schemas.microsoft.com/office/drawing/2014/main" id="{E95BC5C4-148B-B04B-8F48-479C7FD8CC1C}"/>
              </a:ext>
            </a:extLst>
          </p:cNvPr>
          <p:cNvSpPr/>
          <p:nvPr userDrawn="1"/>
        </p:nvSpPr>
        <p:spPr>
          <a:xfrm flipH="1">
            <a:off x="1323402" y="4326632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FA3941-76A0-2147-9811-66CC204A6AB7}"/>
              </a:ext>
            </a:extLst>
          </p:cNvPr>
          <p:cNvSpPr txBox="1"/>
          <p:nvPr userDrawn="1"/>
        </p:nvSpPr>
        <p:spPr>
          <a:xfrm>
            <a:off x="1410639" y="4412803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IV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D558C63-CEAB-D645-B53F-EEA34C1808E1}"/>
              </a:ext>
            </a:extLst>
          </p:cNvPr>
          <p:cNvSpPr/>
          <p:nvPr userDrawn="1"/>
        </p:nvSpPr>
        <p:spPr>
          <a:xfrm>
            <a:off x="1943436" y="5258053"/>
            <a:ext cx="9824988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33" name="Content Placeholder 132">
            <a:extLst>
              <a:ext uri="{FF2B5EF4-FFF2-40B4-BE49-F238E27FC236}">
                <a16:creationId xmlns:a16="http://schemas.microsoft.com/office/drawing/2014/main" id="{7DC26121-CC40-3846-B400-CBEAD3A154A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679574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134" name="Content Placeholder 132">
            <a:extLst>
              <a:ext uri="{FF2B5EF4-FFF2-40B4-BE49-F238E27FC236}">
                <a16:creationId xmlns:a16="http://schemas.microsoft.com/office/drawing/2014/main" id="{73072F86-BB1D-814F-B5CF-70A9592BAD4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614856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137" name="Content Placeholder 132">
            <a:extLst>
              <a:ext uri="{FF2B5EF4-FFF2-40B4-BE49-F238E27FC236}">
                <a16:creationId xmlns:a16="http://schemas.microsoft.com/office/drawing/2014/main" id="{39D761E0-6721-AB48-95C1-2F04CA15813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48639" y="4469506"/>
            <a:ext cx="9472826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4</a:t>
            </a:r>
          </a:p>
        </p:txBody>
      </p:sp>
      <p:sp>
        <p:nvSpPr>
          <p:cNvPr id="139" name="Parallelogram 138">
            <a:extLst>
              <a:ext uri="{FF2B5EF4-FFF2-40B4-BE49-F238E27FC236}">
                <a16:creationId xmlns:a16="http://schemas.microsoft.com/office/drawing/2014/main" id="{B61F8955-E551-2249-A04D-82BCA2B3DB95}"/>
              </a:ext>
            </a:extLst>
          </p:cNvPr>
          <p:cNvSpPr/>
          <p:nvPr userDrawn="1"/>
        </p:nvSpPr>
        <p:spPr>
          <a:xfrm flipH="1">
            <a:off x="1623184" y="5256653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9C348F7-D2B2-B64A-8CEC-7BF0A717CF63}"/>
              </a:ext>
            </a:extLst>
          </p:cNvPr>
          <p:cNvSpPr txBox="1"/>
          <p:nvPr userDrawn="1"/>
        </p:nvSpPr>
        <p:spPr>
          <a:xfrm>
            <a:off x="1690101" y="5342824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V</a:t>
            </a:r>
          </a:p>
        </p:txBody>
      </p:sp>
      <p:sp>
        <p:nvSpPr>
          <p:cNvPr id="142" name="Content Placeholder 132">
            <a:extLst>
              <a:ext uri="{FF2B5EF4-FFF2-40B4-BE49-F238E27FC236}">
                <a16:creationId xmlns:a16="http://schemas.microsoft.com/office/drawing/2014/main" id="{ABB87453-2C97-944A-867E-800A4B07C16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457247" y="5399527"/>
            <a:ext cx="91642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5</a:t>
            </a:r>
          </a:p>
        </p:txBody>
      </p:sp>
      <p:sp>
        <p:nvSpPr>
          <p:cNvPr id="25" name="Content Placeholder 132">
            <a:extLst>
              <a:ext uri="{FF2B5EF4-FFF2-40B4-BE49-F238E27FC236}">
                <a16:creationId xmlns:a16="http://schemas.microsoft.com/office/drawing/2014/main" id="{DD87FEF9-95F0-7A42-A7BC-0633EB1BFF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538852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68855"/>
      </p:ext>
    </p:extLst>
  </p:cSld>
  <p:clrMapOvr>
    <a:masterClrMapping/>
  </p:clrMapOvr>
  <p:transition spd="med"/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332014C-DB40-044A-BAD4-07C6CDFF3A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45471" y="-142240"/>
            <a:ext cx="6242700" cy="7142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8776B93-8887-2944-8833-BCDFC3EEF5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3748" y="1674820"/>
            <a:ext cx="3509734" cy="35083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433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29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22E40F-4FA8-B849-B35C-A9173F6FEC6F}"/>
              </a:ext>
            </a:extLst>
          </p:cNvPr>
          <p:cNvSpPr/>
          <p:nvPr userDrawn="1"/>
        </p:nvSpPr>
        <p:spPr>
          <a:xfrm>
            <a:off x="743712" y="1777334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3416F241-FF87-4649-A5AE-3A9C49A273D8}"/>
              </a:ext>
            </a:extLst>
          </p:cNvPr>
          <p:cNvSpPr/>
          <p:nvPr userDrawn="1"/>
        </p:nvSpPr>
        <p:spPr>
          <a:xfrm flipH="1">
            <a:off x="423610" y="1777334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13B58F-255F-C645-BDF8-069632FEE532}"/>
              </a:ext>
            </a:extLst>
          </p:cNvPr>
          <p:cNvSpPr txBox="1"/>
          <p:nvPr userDrawn="1"/>
        </p:nvSpPr>
        <p:spPr>
          <a:xfrm>
            <a:off x="510847" y="1863505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0BDF77-E391-5F46-B40F-E18F1206FB40}"/>
              </a:ext>
            </a:extLst>
          </p:cNvPr>
          <p:cNvSpPr/>
          <p:nvPr userDrawn="1"/>
        </p:nvSpPr>
        <p:spPr>
          <a:xfrm>
            <a:off x="1043642" y="2708755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C8BE8BE9-0AEF-304D-8E07-446B3D1F2424}"/>
              </a:ext>
            </a:extLst>
          </p:cNvPr>
          <p:cNvSpPr/>
          <p:nvPr userDrawn="1"/>
        </p:nvSpPr>
        <p:spPr>
          <a:xfrm flipH="1">
            <a:off x="723540" y="2708755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EE8C8C-710F-6C40-A0A4-FC1688440EE3}"/>
              </a:ext>
            </a:extLst>
          </p:cNvPr>
          <p:cNvSpPr txBox="1"/>
          <p:nvPr userDrawn="1"/>
        </p:nvSpPr>
        <p:spPr>
          <a:xfrm>
            <a:off x="810777" y="2794926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ACD227-211B-5146-B3B8-4EAFF1DE410F}"/>
              </a:ext>
            </a:extLst>
          </p:cNvPr>
          <p:cNvSpPr/>
          <p:nvPr userDrawn="1"/>
        </p:nvSpPr>
        <p:spPr>
          <a:xfrm>
            <a:off x="1343572" y="3635845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76CF85BF-8497-F24E-A1B9-17D3CF68F289}"/>
              </a:ext>
            </a:extLst>
          </p:cNvPr>
          <p:cNvSpPr/>
          <p:nvPr userDrawn="1"/>
        </p:nvSpPr>
        <p:spPr>
          <a:xfrm flipH="1">
            <a:off x="1023470" y="3635845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A434F-1E20-7447-A5D2-3A3556043159}"/>
              </a:ext>
            </a:extLst>
          </p:cNvPr>
          <p:cNvSpPr txBox="1"/>
          <p:nvPr userDrawn="1"/>
        </p:nvSpPr>
        <p:spPr>
          <a:xfrm>
            <a:off x="1110707" y="3722016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A333AF-D55E-0943-874E-ADAE7B212AEB}"/>
              </a:ext>
            </a:extLst>
          </p:cNvPr>
          <p:cNvSpPr/>
          <p:nvPr userDrawn="1"/>
        </p:nvSpPr>
        <p:spPr>
          <a:xfrm>
            <a:off x="1643504" y="4567266"/>
            <a:ext cx="10124919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CE6E31CE-F988-7F4B-BADC-8C9CDE066FCB}"/>
              </a:ext>
            </a:extLst>
          </p:cNvPr>
          <p:cNvSpPr/>
          <p:nvPr userDrawn="1"/>
        </p:nvSpPr>
        <p:spPr>
          <a:xfrm flipH="1">
            <a:off x="1323402" y="4567266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FE59AC-F7E8-244E-B2F7-F4357D7AEAFC}"/>
              </a:ext>
            </a:extLst>
          </p:cNvPr>
          <p:cNvSpPr txBox="1"/>
          <p:nvPr userDrawn="1"/>
        </p:nvSpPr>
        <p:spPr>
          <a:xfrm>
            <a:off x="1410639" y="4653437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IV</a:t>
            </a:r>
          </a:p>
        </p:txBody>
      </p:sp>
      <p:sp>
        <p:nvSpPr>
          <p:cNvPr id="55" name="Content Placeholder 132">
            <a:extLst>
              <a:ext uri="{FF2B5EF4-FFF2-40B4-BE49-F238E27FC236}">
                <a16:creationId xmlns:a16="http://schemas.microsoft.com/office/drawing/2014/main" id="{3DE977E9-04A2-5947-B62E-0146EF92D67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920208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56" name="Content Placeholder 132">
            <a:extLst>
              <a:ext uri="{FF2B5EF4-FFF2-40B4-BE49-F238E27FC236}">
                <a16:creationId xmlns:a16="http://schemas.microsoft.com/office/drawing/2014/main" id="{9B8A53EE-DA37-1947-9BFC-B056E0811FB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855490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57" name="Content Placeholder 132">
            <a:extLst>
              <a:ext uri="{FF2B5EF4-FFF2-40B4-BE49-F238E27FC236}">
                <a16:creationId xmlns:a16="http://schemas.microsoft.com/office/drawing/2014/main" id="{18B5A136-CC78-A74C-A1D8-50C4F8F9177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148639" y="4710140"/>
            <a:ext cx="9472826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4</a:t>
            </a:r>
          </a:p>
        </p:txBody>
      </p:sp>
      <p:sp>
        <p:nvSpPr>
          <p:cNvPr id="58" name="Content Placeholder 132">
            <a:extLst>
              <a:ext uri="{FF2B5EF4-FFF2-40B4-BE49-F238E27FC236}">
                <a16:creationId xmlns:a16="http://schemas.microsoft.com/office/drawing/2014/main" id="{49D44655-897C-8944-93DD-DD74D7F6C4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779486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</p:spTree>
    <p:extLst>
      <p:ext uri="{BB962C8B-B14F-4D97-AF65-F5344CB8AC3E}">
        <p14:creationId xmlns:p14="http://schemas.microsoft.com/office/powerpoint/2010/main" val="637465725"/>
      </p:ext>
    </p:extLst>
  </p:cSld>
  <p:clrMapOvr>
    <a:masterClrMapping/>
  </p:clrMapOvr>
  <p:transition spd="med"/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C12AAF-F0CD-4549-A8A3-863B1B1ACDDC}"/>
              </a:ext>
            </a:extLst>
          </p:cNvPr>
          <p:cNvSpPr txBox="1"/>
          <p:nvPr userDrawn="1"/>
        </p:nvSpPr>
        <p:spPr>
          <a:xfrm>
            <a:off x="423610" y="353228"/>
            <a:ext cx="11344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rPr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F2A3F4-9ACA-4C73-8B65-9E8FC236C9E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145E5B-3821-4F34-8F19-C30D40F617F3}" type="datetime1">
              <a:rPr lang="de-DE" smtClean="0"/>
              <a:t>21.07.21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17C59-AD1E-4A9F-A24F-69C849C2C89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de-DE"/>
              <a:t>„Titel der Präsentation“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F4A2A5-F7CB-4D3C-8D7C-A95FC41501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F4C2B-958F-E848-901F-14DD506A218D}"/>
              </a:ext>
            </a:extLst>
          </p:cNvPr>
          <p:cNvSpPr/>
          <p:nvPr userDrawn="1"/>
        </p:nvSpPr>
        <p:spPr>
          <a:xfrm>
            <a:off x="743712" y="1777330"/>
            <a:ext cx="1102471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3D0E727-0F3C-3C45-B325-7C01B087E6B5}"/>
              </a:ext>
            </a:extLst>
          </p:cNvPr>
          <p:cNvSpPr/>
          <p:nvPr userDrawn="1"/>
        </p:nvSpPr>
        <p:spPr>
          <a:xfrm flipH="1">
            <a:off x="423610" y="1777330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84FDD-3969-2E4F-8CCD-18D3E8182193}"/>
              </a:ext>
            </a:extLst>
          </p:cNvPr>
          <p:cNvSpPr txBox="1"/>
          <p:nvPr userDrawn="1"/>
        </p:nvSpPr>
        <p:spPr>
          <a:xfrm>
            <a:off x="510847" y="1863501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FD4906-F44C-464D-9AE5-29EC37F2C0CB}"/>
              </a:ext>
            </a:extLst>
          </p:cNvPr>
          <p:cNvSpPr/>
          <p:nvPr userDrawn="1"/>
        </p:nvSpPr>
        <p:spPr>
          <a:xfrm>
            <a:off x="1043642" y="2708751"/>
            <a:ext cx="1072478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BC2EFDE0-E698-AC40-989F-CB79840BC0D9}"/>
              </a:ext>
            </a:extLst>
          </p:cNvPr>
          <p:cNvSpPr/>
          <p:nvPr userDrawn="1"/>
        </p:nvSpPr>
        <p:spPr>
          <a:xfrm flipH="1">
            <a:off x="723540" y="270875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5A7663-44EC-2348-974B-3EF7E5EFBD81}"/>
              </a:ext>
            </a:extLst>
          </p:cNvPr>
          <p:cNvSpPr txBox="1"/>
          <p:nvPr userDrawn="1"/>
        </p:nvSpPr>
        <p:spPr>
          <a:xfrm>
            <a:off x="810777" y="279492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7F248B-0D9E-EE40-A1BE-F1668E833761}"/>
              </a:ext>
            </a:extLst>
          </p:cNvPr>
          <p:cNvSpPr/>
          <p:nvPr userDrawn="1"/>
        </p:nvSpPr>
        <p:spPr>
          <a:xfrm>
            <a:off x="1343572" y="3635841"/>
            <a:ext cx="10424851" cy="7366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D7D070D-EBDC-734A-97F2-ED0698642348}"/>
              </a:ext>
            </a:extLst>
          </p:cNvPr>
          <p:cNvSpPr/>
          <p:nvPr userDrawn="1"/>
        </p:nvSpPr>
        <p:spPr>
          <a:xfrm flipH="1">
            <a:off x="1023470" y="3635841"/>
            <a:ext cx="738000" cy="738000"/>
          </a:xfrm>
          <a:prstGeom prst="parallelogram">
            <a:avLst>
              <a:gd name="adj" fmla="val 32200"/>
            </a:avLst>
          </a:prstGeom>
          <a:solidFill>
            <a:srgbClr val="252D5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00BA2B-FAE3-094F-88DC-D8396A8519CC}"/>
              </a:ext>
            </a:extLst>
          </p:cNvPr>
          <p:cNvSpPr txBox="1"/>
          <p:nvPr userDrawn="1"/>
        </p:nvSpPr>
        <p:spPr>
          <a:xfrm>
            <a:off x="1110707" y="3722012"/>
            <a:ext cx="563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III</a:t>
            </a:r>
          </a:p>
        </p:txBody>
      </p:sp>
      <p:sp>
        <p:nvSpPr>
          <p:cNvPr id="35" name="Content Placeholder 132">
            <a:extLst>
              <a:ext uri="{FF2B5EF4-FFF2-40B4-BE49-F238E27FC236}">
                <a16:creationId xmlns:a16="http://schemas.microsoft.com/office/drawing/2014/main" id="{6D66384A-B1B9-044A-B934-E6BDF8692ED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48847" y="1920204"/>
            <a:ext cx="1037261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1</a:t>
            </a:r>
          </a:p>
        </p:txBody>
      </p:sp>
      <p:sp>
        <p:nvSpPr>
          <p:cNvPr id="36" name="Content Placeholder 132">
            <a:extLst>
              <a:ext uri="{FF2B5EF4-FFF2-40B4-BE49-F238E27FC236}">
                <a16:creationId xmlns:a16="http://schemas.microsoft.com/office/drawing/2014/main" id="{4FD6B953-3281-4F45-83B8-584CD047442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8777" y="2855486"/>
            <a:ext cx="1007268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2</a:t>
            </a:r>
          </a:p>
        </p:txBody>
      </p:sp>
      <p:sp>
        <p:nvSpPr>
          <p:cNvPr id="37" name="Content Placeholder 132">
            <a:extLst>
              <a:ext uri="{FF2B5EF4-FFF2-40B4-BE49-F238E27FC236}">
                <a16:creationId xmlns:a16="http://schemas.microsoft.com/office/drawing/2014/main" id="{804A2DA1-16E1-C34E-97B4-03A778570F5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48707" y="3779482"/>
            <a:ext cx="9772758" cy="450850"/>
          </a:xfrm>
        </p:spPr>
        <p:txBody>
          <a:bodyPr anchor="ctr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de-DE"/>
              <a:t>Thema 3</a:t>
            </a:r>
          </a:p>
        </p:txBody>
      </p:sp>
    </p:spTree>
    <p:extLst>
      <p:ext uri="{BB962C8B-B14F-4D97-AF65-F5344CB8AC3E}">
        <p14:creationId xmlns:p14="http://schemas.microsoft.com/office/powerpoint/2010/main" val="2828341882"/>
      </p:ext>
    </p:extLst>
  </p:cSld>
  <p:clrMapOvr>
    <a:masterClrMapping/>
  </p:clrMapOvr>
  <p:transition spd="med"/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3A2E37-7F66-6E41-AEE5-00C23B77F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0"/>
            <a:ext cx="12193588" cy="5524500"/>
          </a:xfrm>
          <a:custGeom>
            <a:avLst/>
            <a:gdLst>
              <a:gd name="connsiteX0" fmla="*/ 12193588 w 12193588"/>
              <a:gd name="connsiteY0" fmla="*/ 0 h 5524500"/>
              <a:gd name="connsiteX1" fmla="*/ 0 w 12193588"/>
              <a:gd name="connsiteY1" fmla="*/ 0 h 5524500"/>
              <a:gd name="connsiteX2" fmla="*/ 0 w 12193588"/>
              <a:gd name="connsiteY2" fmla="*/ 5524500 h 5524500"/>
              <a:gd name="connsiteX3" fmla="*/ 12193588 w 12193588"/>
              <a:gd name="connsiteY3" fmla="*/ 5524500 h 552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524500">
                <a:moveTo>
                  <a:pt x="12193588" y="0"/>
                </a:moveTo>
                <a:lnTo>
                  <a:pt x="0" y="0"/>
                </a:lnTo>
                <a:lnTo>
                  <a:pt x="0" y="5524500"/>
                </a:lnTo>
                <a:lnTo>
                  <a:pt x="12193588" y="5524500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EED131-851E-1F4D-9440-160785953A2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975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6037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 descr="Ein Bild, das draußen, Gebäude, Schloss, Menge enthält.&#10;&#10;Automatisch generierte Beschreibung">
            <a:extLst>
              <a:ext uri="{FF2B5EF4-FFF2-40B4-BE49-F238E27FC236}">
                <a16:creationId xmlns:a16="http://schemas.microsoft.com/office/drawing/2014/main" id="{C2061AB7-BF94-4144-8B35-0019D0448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b="17355"/>
          <a:stretch/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73F4127E-3F13-3145-B6E1-DFDD92ECF4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012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9199C3E-6D3C-429F-ACCB-CF4A91C55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7039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9199C3E-6D3C-429F-ACCB-CF4A91C55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973C8DB-BE2A-D842-A777-2CD7FACD9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3588" cy="6562744"/>
          </a:xfrm>
          <a:custGeom>
            <a:avLst/>
            <a:gdLst>
              <a:gd name="connsiteX0" fmla="*/ 0 w 12193588"/>
              <a:gd name="connsiteY0" fmla="*/ 0 h 6858000"/>
              <a:gd name="connsiteX1" fmla="*/ 12193588 w 12193588"/>
              <a:gd name="connsiteY1" fmla="*/ 0 h 6858000"/>
              <a:gd name="connsiteX2" fmla="*/ 12193588 w 12193588"/>
              <a:gd name="connsiteY2" fmla="*/ 6858000 h 6858000"/>
              <a:gd name="connsiteX3" fmla="*/ 0 w 121935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6858000">
                <a:moveTo>
                  <a:pt x="0" y="0"/>
                </a:moveTo>
                <a:lnTo>
                  <a:pt x="12193588" y="0"/>
                </a:lnTo>
                <a:lnTo>
                  <a:pt x="1219358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ADDA94A8-9E64-4C44-A5B5-C709B64A35B8}"/>
              </a:ext>
            </a:extLst>
          </p:cNvPr>
          <p:cNvSpPr/>
          <p:nvPr userDrawn="1"/>
        </p:nvSpPr>
        <p:spPr>
          <a:xfrm rot="21266312" flipH="1">
            <a:off x="-64836" y="4246755"/>
            <a:ext cx="12435310" cy="3071927"/>
          </a:xfrm>
          <a:custGeom>
            <a:avLst/>
            <a:gdLst>
              <a:gd name="connsiteX0" fmla="*/ 0 w 12435310"/>
              <a:gd name="connsiteY0" fmla="*/ 0 h 3071927"/>
              <a:gd name="connsiteX1" fmla="*/ 12251257 w 12435310"/>
              <a:gd name="connsiteY1" fmla="*/ 0 h 3071927"/>
              <a:gd name="connsiteX2" fmla="*/ 12435310 w 12435310"/>
              <a:gd name="connsiteY2" fmla="*/ 1890203 h 3071927"/>
              <a:gd name="connsiteX3" fmla="*/ 299120 w 12435310"/>
              <a:gd name="connsiteY3" fmla="*/ 3071927 h 307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310" h="3071927">
                <a:moveTo>
                  <a:pt x="0" y="0"/>
                </a:moveTo>
                <a:lnTo>
                  <a:pt x="12251257" y="0"/>
                </a:lnTo>
                <a:lnTo>
                  <a:pt x="12435310" y="1890203"/>
                </a:lnTo>
                <a:lnTo>
                  <a:pt x="299120" y="3071927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5F1A19E-0464-794B-91D2-139673F14D3C}"/>
              </a:ext>
            </a:extLst>
          </p:cNvPr>
          <p:cNvSpPr/>
          <p:nvPr userDrawn="1"/>
        </p:nvSpPr>
        <p:spPr>
          <a:xfrm rot="21266312" flipH="1">
            <a:off x="-39980" y="4896683"/>
            <a:ext cx="12384777" cy="2561462"/>
          </a:xfrm>
          <a:custGeom>
            <a:avLst/>
            <a:gdLst>
              <a:gd name="connsiteX0" fmla="*/ 0 w 12384777"/>
              <a:gd name="connsiteY0" fmla="*/ 0 h 2561462"/>
              <a:gd name="connsiteX1" fmla="*/ 12251256 w 12384777"/>
              <a:gd name="connsiteY1" fmla="*/ 0 h 2561462"/>
              <a:gd name="connsiteX2" fmla="*/ 12384777 w 12384777"/>
              <a:gd name="connsiteY2" fmla="*/ 1371249 h 2561462"/>
              <a:gd name="connsiteX3" fmla="*/ 247655 w 12384777"/>
              <a:gd name="connsiteY3" fmla="*/ 2561462 h 256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84777" h="2561462">
                <a:moveTo>
                  <a:pt x="0" y="0"/>
                </a:moveTo>
                <a:lnTo>
                  <a:pt x="12251256" y="0"/>
                </a:lnTo>
                <a:lnTo>
                  <a:pt x="12384777" y="1371249"/>
                </a:lnTo>
                <a:lnTo>
                  <a:pt x="247655" y="2561462"/>
                </a:lnTo>
                <a:close/>
              </a:path>
            </a:pathLst>
          </a:cu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6C5A1A77-D5C6-C646-9756-39783D6EA6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71126" y="5866264"/>
            <a:ext cx="10782147" cy="62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Divider </a:t>
            </a:r>
            <a:r>
              <a:rPr lang="en-US" err="1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9586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6.v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tags" Target="../tags/tag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oleObject" Target="../embeddings/oleObject8.bin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ags" Target="../tags/tag1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vmlDrawing" Target="../drawings/vmlDrawing8.v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C2AB51F-B0C8-4B4C-9C3C-F72D32A266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034835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23" imgW="347" imgH="348" progId="TCLayout.ActiveDocument.1">
                  <p:embed/>
                </p:oleObj>
              </mc:Choice>
              <mc:Fallback>
                <p:oleObj name="think-cell Slide" r:id="rId23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C2AB51F-B0C8-4B4C-9C3C-F72D32A26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htwinkliges Dreieck 13">
            <a:extLst>
              <a:ext uri="{FF2B5EF4-FFF2-40B4-BE49-F238E27FC236}">
                <a16:creationId xmlns:a16="http://schemas.microsoft.com/office/drawing/2014/main" id="{D29EA67D-981B-E043-9018-228E22124AE5}"/>
              </a:ext>
            </a:extLst>
          </p:cNvPr>
          <p:cNvSpPr>
            <a:spLocks/>
          </p:cNvSpPr>
          <p:nvPr userDrawn="1"/>
        </p:nvSpPr>
        <p:spPr>
          <a:xfrm rot="10800000">
            <a:off x="13063" y="6421518"/>
            <a:ext cx="12193589" cy="468000"/>
          </a:xfrm>
          <a:prstGeom prst="rtTriangle">
            <a:avLst/>
          </a:prstGeom>
          <a:solidFill>
            <a:srgbClr val="00CF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" name="Rechtwinkliges Dreieck 13">
            <a:extLst>
              <a:ext uri="{FF2B5EF4-FFF2-40B4-BE49-F238E27FC236}">
                <a16:creationId xmlns:a16="http://schemas.microsoft.com/office/drawing/2014/main" id="{DCF21D3E-7CD0-C74D-95BE-BC91A797B930}"/>
              </a:ext>
            </a:extLst>
          </p:cNvPr>
          <p:cNvSpPr>
            <a:spLocks/>
          </p:cNvSpPr>
          <p:nvPr userDrawn="1"/>
        </p:nvSpPr>
        <p:spPr>
          <a:xfrm>
            <a:off x="0" y="6422924"/>
            <a:ext cx="12193589" cy="442800"/>
          </a:xfrm>
          <a:prstGeom prst="rtTriangle">
            <a:avLst/>
          </a:prstGeom>
          <a:solidFill>
            <a:srgbClr val="232D5B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6A27BA2-42E7-ED4B-8A99-AA922DDC6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59" y="6521824"/>
            <a:ext cx="2630103" cy="2642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AU" noProof="0">
                <a:solidFill>
                  <a:prstClr val="white"/>
                </a:solidFill>
              </a:rPr>
              <a:t>Project proposal – kallikrein gene </a:t>
            </a:r>
          </a:p>
        </p:txBody>
      </p:sp>
      <p:sp>
        <p:nvSpPr>
          <p:cNvPr id="37" name="Title Placeholder 35">
            <a:extLst>
              <a:ext uri="{FF2B5EF4-FFF2-40B4-BE49-F238E27FC236}">
                <a16:creationId xmlns:a16="http://schemas.microsoft.com/office/drawing/2014/main" id="{D4283738-7239-584E-A19E-F86EA037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64" y="345070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2645A-05E5-D54E-ADC2-AA5E0E830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65" y="1491915"/>
            <a:ext cx="11328817" cy="4838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5D0EB-29B7-394E-A8F5-08CD61EE6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332" y="6464974"/>
            <a:ext cx="354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Neue Haas Grotesk Text Pro" panose="020B0504020202020204" pitchFamily="34" charset="77"/>
              </a:defRPr>
            </a:lvl1pPr>
          </a:lstStyle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7C9EC1-C466-403D-98F5-50C418241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0143" y="6522130"/>
            <a:ext cx="930017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99B0D9A-4DA3-4005-AE04-F2B36B5D38CA}" type="datetimeFigureOut">
              <a:rPr lang="de-DE" smtClean="0"/>
              <a:pPr/>
              <a:t>21.07.21</a:t>
            </a:fld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2C65182-AA3A-45C2-AE5A-1CE542912856}"/>
              </a:ext>
            </a:extLst>
          </p:cNvPr>
          <p:cNvSpPr/>
          <p:nvPr userDrawn="1"/>
        </p:nvSpPr>
        <p:spPr>
          <a:xfrm>
            <a:off x="57949" y="-389007"/>
            <a:ext cx="43200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A1DECF-E1BC-4C4F-A3E1-4348BBFE2E2F}"/>
              </a:ext>
            </a:extLst>
          </p:cNvPr>
          <p:cNvSpPr/>
          <p:nvPr userDrawn="1"/>
        </p:nvSpPr>
        <p:spPr>
          <a:xfrm>
            <a:off x="2515604" y="-400102"/>
            <a:ext cx="432000" cy="324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5B47C02-2E45-4A15-8155-7F60E79623CB}"/>
              </a:ext>
            </a:extLst>
          </p:cNvPr>
          <p:cNvSpPr/>
          <p:nvPr userDrawn="1"/>
        </p:nvSpPr>
        <p:spPr>
          <a:xfrm>
            <a:off x="3744432" y="-398517"/>
            <a:ext cx="432000" cy="3240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BE7E3C-BA3A-4040-B80B-E8A9BFD81BB3}"/>
              </a:ext>
            </a:extLst>
          </p:cNvPr>
          <p:cNvSpPr/>
          <p:nvPr userDrawn="1"/>
        </p:nvSpPr>
        <p:spPr>
          <a:xfrm>
            <a:off x="3130018" y="-396932"/>
            <a:ext cx="432000" cy="324000"/>
          </a:xfrm>
          <a:prstGeom prst="rect">
            <a:avLst/>
          </a:prstGeom>
          <a:solidFill>
            <a:srgbClr val="C0BEBE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55CDC3-5DCA-45CF-8609-4C34107D8918}"/>
              </a:ext>
            </a:extLst>
          </p:cNvPr>
          <p:cNvSpPr/>
          <p:nvPr userDrawn="1"/>
        </p:nvSpPr>
        <p:spPr>
          <a:xfrm>
            <a:off x="672362" y="-387424"/>
            <a:ext cx="432000" cy="324000"/>
          </a:xfrm>
          <a:prstGeom prst="rect">
            <a:avLst/>
          </a:prstGeom>
          <a:solidFill>
            <a:srgbClr val="2F3C75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CEA60A1-5E8C-4C64-8C12-08958DD74C28}"/>
              </a:ext>
            </a:extLst>
          </p:cNvPr>
          <p:cNvSpPr/>
          <p:nvPr userDrawn="1"/>
        </p:nvSpPr>
        <p:spPr>
          <a:xfrm>
            <a:off x="4358846" y="-395347"/>
            <a:ext cx="432000" cy="324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258A81D-DCC6-42F5-92F3-712954DC1C6A}"/>
              </a:ext>
            </a:extLst>
          </p:cNvPr>
          <p:cNvSpPr/>
          <p:nvPr userDrawn="1"/>
        </p:nvSpPr>
        <p:spPr>
          <a:xfrm>
            <a:off x="4973257" y="-393762"/>
            <a:ext cx="432000" cy="324000"/>
          </a:xfrm>
          <a:prstGeom prst="rect">
            <a:avLst/>
          </a:prstGeom>
          <a:solidFill>
            <a:srgbClr val="F3971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A9C490F-FA21-4E7D-8E39-EB1E89B39968}"/>
              </a:ext>
            </a:extLst>
          </p:cNvPr>
          <p:cNvSpPr/>
          <p:nvPr userDrawn="1"/>
        </p:nvSpPr>
        <p:spPr>
          <a:xfrm>
            <a:off x="1286776" y="-392177"/>
            <a:ext cx="432000" cy="324000"/>
          </a:xfrm>
          <a:prstGeom prst="rect">
            <a:avLst/>
          </a:prstGeom>
          <a:solidFill>
            <a:srgbClr val="5C80B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E9BA7E2-5504-4D74-B004-F8CE1E9FD203}"/>
              </a:ext>
            </a:extLst>
          </p:cNvPr>
          <p:cNvSpPr/>
          <p:nvPr userDrawn="1"/>
        </p:nvSpPr>
        <p:spPr>
          <a:xfrm>
            <a:off x="1901190" y="-390592"/>
            <a:ext cx="432000" cy="324000"/>
          </a:xfrm>
          <a:prstGeom prst="rect">
            <a:avLst/>
          </a:prstGeom>
          <a:solidFill>
            <a:srgbClr val="75A2D6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8" r:id="rId3"/>
    <p:sldLayoutId id="2147483652" r:id="rId4"/>
    <p:sldLayoutId id="2147483669" r:id="rId5"/>
    <p:sldLayoutId id="2147483670" r:id="rId6"/>
    <p:sldLayoutId id="2147483653" r:id="rId7"/>
    <p:sldLayoutId id="2147483661" r:id="rId8"/>
    <p:sldLayoutId id="2147483657" r:id="rId9"/>
    <p:sldLayoutId id="2147483651" r:id="rId10"/>
    <p:sldLayoutId id="2147483659" r:id="rId11"/>
    <p:sldLayoutId id="2147483654" r:id="rId12"/>
    <p:sldLayoutId id="2147483681" r:id="rId13"/>
    <p:sldLayoutId id="2147483649" r:id="rId14"/>
    <p:sldLayoutId id="2147483663" r:id="rId15"/>
    <p:sldLayoutId id="2147483662" r:id="rId16"/>
    <p:sldLayoutId id="2147483673" r:id="rId17"/>
    <p:sldLayoutId id="2147483677" r:id="rId18"/>
    <p:sldLayoutId id="2147483678" r:id="rId19"/>
  </p:sldLayoutIdLst>
  <p:transition spd="med"/>
  <p:hf hdr="0" dt="0"/>
  <p:txStyles>
    <p:titleStyle>
      <a:lvl1pPr marL="0" marR="0" indent="0" algn="l" defTabSz="41275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Helvetica Neue Medium"/>
          <a:cs typeface="Helvetica Neue Medium"/>
          <a:sym typeface="Helvetica Neue Medium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285750" marR="0" indent="-285750" algn="l" defTabSz="412750" rtl="0" eaLnBrk="1" latinLnBrk="0" hangingPunct="1">
        <a:lnSpc>
          <a:spcPct val="100000"/>
        </a:lnSpc>
        <a:spcBef>
          <a:spcPts val="2350"/>
        </a:spcBef>
        <a:spcAft>
          <a:spcPts val="0"/>
        </a:spcAft>
        <a:buClrTx/>
        <a:buSzPct val="125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1880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198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2515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2833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C2AB51F-B0C8-4B4C-9C3C-F72D32A266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42101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C2AB51F-B0C8-4B4C-9C3C-F72D32A26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9">
            <a:extLst>
              <a:ext uri="{FF2B5EF4-FFF2-40B4-BE49-F238E27FC236}">
                <a16:creationId xmlns:a16="http://schemas.microsoft.com/office/drawing/2014/main" id="{AEFE5095-D6CE-BB42-838B-675BE1E2B66B}"/>
              </a:ext>
            </a:extLst>
          </p:cNvPr>
          <p:cNvSpPr/>
          <p:nvPr userDrawn="1"/>
        </p:nvSpPr>
        <p:spPr>
          <a:xfrm>
            <a:off x="0" y="6423122"/>
            <a:ext cx="12191449" cy="442600"/>
          </a:xfrm>
          <a:prstGeom prst="rect">
            <a:avLst/>
          </a:prstGeom>
          <a:solidFill>
            <a:srgbClr val="252D5C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750"/>
          </a:p>
        </p:txBody>
      </p:sp>
      <p:sp>
        <p:nvSpPr>
          <p:cNvPr id="17" name="Rechtwinkliges Dreieck 12">
            <a:extLst>
              <a:ext uri="{FF2B5EF4-FFF2-40B4-BE49-F238E27FC236}">
                <a16:creationId xmlns:a16="http://schemas.microsoft.com/office/drawing/2014/main" id="{AA0EE244-C76D-8E4C-BB94-0A4D3A1E28F4}"/>
              </a:ext>
            </a:extLst>
          </p:cNvPr>
          <p:cNvSpPr/>
          <p:nvPr userDrawn="1"/>
        </p:nvSpPr>
        <p:spPr>
          <a:xfrm rot="10800000" flipV="1">
            <a:off x="5997978" y="6426430"/>
            <a:ext cx="6195609" cy="442800"/>
          </a:xfrm>
          <a:prstGeom prst="rtTriangle">
            <a:avLst/>
          </a:prstGeom>
          <a:solidFill>
            <a:srgbClr val="262C4D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" name="Rechtwinkliges Dreieck 13">
            <a:extLst>
              <a:ext uri="{FF2B5EF4-FFF2-40B4-BE49-F238E27FC236}">
                <a16:creationId xmlns:a16="http://schemas.microsoft.com/office/drawing/2014/main" id="{DCF21D3E-7CD0-C74D-95BE-BC91A797B930}"/>
              </a:ext>
            </a:extLst>
          </p:cNvPr>
          <p:cNvSpPr>
            <a:spLocks/>
          </p:cNvSpPr>
          <p:nvPr userDrawn="1"/>
        </p:nvSpPr>
        <p:spPr>
          <a:xfrm>
            <a:off x="0" y="6422924"/>
            <a:ext cx="12193589" cy="442800"/>
          </a:xfrm>
          <a:prstGeom prst="rtTriangle">
            <a:avLst/>
          </a:pr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6A27BA2-42E7-ED4B-8A99-AA922DDC6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60" y="6521825"/>
            <a:ext cx="2618072" cy="2396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AU" noProof="0">
                <a:solidFill>
                  <a:prstClr val="white"/>
                </a:solidFill>
              </a:rPr>
              <a:t>Project proposal – kallikrein gene </a:t>
            </a:r>
          </a:p>
        </p:txBody>
      </p:sp>
      <p:sp>
        <p:nvSpPr>
          <p:cNvPr id="37" name="Title Placeholder 35">
            <a:extLst>
              <a:ext uri="{FF2B5EF4-FFF2-40B4-BE49-F238E27FC236}">
                <a16:creationId xmlns:a16="http://schemas.microsoft.com/office/drawing/2014/main" id="{D4283738-7239-584E-A19E-F86EA037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64" y="345070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2645A-05E5-D54E-ADC2-AA5E0E830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65" y="1491915"/>
            <a:ext cx="11328817" cy="4838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5D0EB-29B7-394E-A8F5-08CD61EE6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332" y="6464974"/>
            <a:ext cx="354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15" name="Grafik 7">
            <a:extLst>
              <a:ext uri="{FF2B5EF4-FFF2-40B4-BE49-F238E27FC236}">
                <a16:creationId xmlns:a16="http://schemas.microsoft.com/office/drawing/2014/main" id="{E734E7BC-89D9-F443-B50A-48B98B138D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27982" y="6491347"/>
            <a:ext cx="252000" cy="294768"/>
            <a:chOff x="-1" y="-2"/>
            <a:chExt cx="722697" cy="845345"/>
          </a:xfrm>
        </p:grpSpPr>
        <p:sp>
          <p:nvSpPr>
            <p:cNvPr id="23" name="Freihandform: Form 13">
              <a:extLst>
                <a:ext uri="{FF2B5EF4-FFF2-40B4-BE49-F238E27FC236}">
                  <a16:creationId xmlns:a16="http://schemas.microsoft.com/office/drawing/2014/main" id="{E54068D1-E054-3446-B007-13C0C9A68D4E}"/>
                </a:ext>
              </a:extLst>
            </p:cNvPr>
            <p:cNvSpPr/>
            <p:nvPr/>
          </p:nvSpPr>
          <p:spPr>
            <a:xfrm>
              <a:off x="115246" y="-2"/>
              <a:ext cx="31780" cy="3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39" h="18400" extrusionOk="0">
                  <a:moveTo>
                    <a:pt x="2371" y="18400"/>
                  </a:moveTo>
                  <a:cubicBezTo>
                    <a:pt x="5" y="13524"/>
                    <a:pt x="-2661" y="8647"/>
                    <a:pt x="5625" y="2725"/>
                  </a:cubicBezTo>
                  <a:cubicBezTo>
                    <a:pt x="13907" y="-3200"/>
                    <a:pt x="16276" y="1676"/>
                    <a:pt x="18939" y="655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  <p:sp>
          <p:nvSpPr>
            <p:cNvPr id="24" name="Freihandform: Form 12">
              <a:extLst>
                <a:ext uri="{FF2B5EF4-FFF2-40B4-BE49-F238E27FC236}">
                  <a16:creationId xmlns:a16="http://schemas.microsoft.com/office/drawing/2014/main" id="{BB1126BA-0817-464F-8674-C8C62BB19AD8}"/>
                </a:ext>
              </a:extLst>
            </p:cNvPr>
            <p:cNvSpPr/>
            <p:nvPr/>
          </p:nvSpPr>
          <p:spPr>
            <a:xfrm>
              <a:off x="70507" y="185817"/>
              <a:ext cx="627062" cy="588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600" extrusionOk="0">
                  <a:moveTo>
                    <a:pt x="10751" y="20602"/>
                  </a:moveTo>
                  <a:cubicBezTo>
                    <a:pt x="11531" y="20602"/>
                    <a:pt x="12311" y="20511"/>
                    <a:pt x="13058" y="20311"/>
                  </a:cubicBezTo>
                  <a:cubicBezTo>
                    <a:pt x="14314" y="19985"/>
                    <a:pt x="15501" y="19386"/>
                    <a:pt x="16537" y="18587"/>
                  </a:cubicBezTo>
                  <a:cubicBezTo>
                    <a:pt x="17571" y="17770"/>
                    <a:pt x="18454" y="16754"/>
                    <a:pt x="19132" y="15556"/>
                  </a:cubicBezTo>
                  <a:cubicBezTo>
                    <a:pt x="19777" y="14430"/>
                    <a:pt x="20235" y="13142"/>
                    <a:pt x="20456" y="11744"/>
                  </a:cubicBezTo>
                  <a:cubicBezTo>
                    <a:pt x="20490" y="11417"/>
                    <a:pt x="20524" y="11091"/>
                    <a:pt x="20541" y="10746"/>
                  </a:cubicBezTo>
                  <a:cubicBezTo>
                    <a:pt x="20558" y="10401"/>
                    <a:pt x="20575" y="10038"/>
                    <a:pt x="20558" y="9693"/>
                  </a:cubicBezTo>
                  <a:cubicBezTo>
                    <a:pt x="20541" y="9348"/>
                    <a:pt x="20524" y="8985"/>
                    <a:pt x="20473" y="8658"/>
                  </a:cubicBezTo>
                  <a:cubicBezTo>
                    <a:pt x="20439" y="8313"/>
                    <a:pt x="20371" y="7987"/>
                    <a:pt x="20303" y="7642"/>
                  </a:cubicBezTo>
                  <a:cubicBezTo>
                    <a:pt x="20286" y="7551"/>
                    <a:pt x="20269" y="7442"/>
                    <a:pt x="20303" y="7315"/>
                  </a:cubicBezTo>
                  <a:cubicBezTo>
                    <a:pt x="20337" y="7206"/>
                    <a:pt x="20439" y="7097"/>
                    <a:pt x="20660" y="7043"/>
                  </a:cubicBezTo>
                  <a:cubicBezTo>
                    <a:pt x="20880" y="6988"/>
                    <a:pt x="20999" y="7043"/>
                    <a:pt x="21084" y="7134"/>
                  </a:cubicBezTo>
                  <a:cubicBezTo>
                    <a:pt x="21169" y="7206"/>
                    <a:pt x="21202" y="7315"/>
                    <a:pt x="21219" y="7424"/>
                  </a:cubicBezTo>
                  <a:cubicBezTo>
                    <a:pt x="21304" y="7787"/>
                    <a:pt x="21355" y="8150"/>
                    <a:pt x="21406" y="8531"/>
                  </a:cubicBezTo>
                  <a:cubicBezTo>
                    <a:pt x="21457" y="8912"/>
                    <a:pt x="21474" y="9293"/>
                    <a:pt x="21491" y="9657"/>
                  </a:cubicBezTo>
                  <a:cubicBezTo>
                    <a:pt x="21508" y="10038"/>
                    <a:pt x="21508" y="10419"/>
                    <a:pt x="21491" y="10800"/>
                  </a:cubicBezTo>
                  <a:cubicBezTo>
                    <a:pt x="21457" y="11163"/>
                    <a:pt x="21423" y="11544"/>
                    <a:pt x="21372" y="11907"/>
                  </a:cubicBezTo>
                  <a:cubicBezTo>
                    <a:pt x="21152" y="13414"/>
                    <a:pt x="20643" y="14830"/>
                    <a:pt x="19930" y="16082"/>
                  </a:cubicBezTo>
                  <a:cubicBezTo>
                    <a:pt x="19183" y="17389"/>
                    <a:pt x="18216" y="18514"/>
                    <a:pt x="17079" y="19386"/>
                  </a:cubicBezTo>
                  <a:cubicBezTo>
                    <a:pt x="15960" y="20275"/>
                    <a:pt x="14653" y="20929"/>
                    <a:pt x="13279" y="21292"/>
                  </a:cubicBezTo>
                  <a:cubicBezTo>
                    <a:pt x="12464" y="21491"/>
                    <a:pt x="11616" y="21600"/>
                    <a:pt x="10751" y="21600"/>
                  </a:cubicBezTo>
                  <a:moveTo>
                    <a:pt x="10751" y="21600"/>
                  </a:moveTo>
                  <a:cubicBezTo>
                    <a:pt x="10208" y="21600"/>
                    <a:pt x="9647" y="21564"/>
                    <a:pt x="9088" y="21473"/>
                  </a:cubicBezTo>
                  <a:cubicBezTo>
                    <a:pt x="7662" y="21237"/>
                    <a:pt x="6339" y="20693"/>
                    <a:pt x="5168" y="19930"/>
                  </a:cubicBezTo>
                  <a:cubicBezTo>
                    <a:pt x="3946" y="19132"/>
                    <a:pt x="2894" y="18097"/>
                    <a:pt x="2080" y="16881"/>
                  </a:cubicBezTo>
                  <a:cubicBezTo>
                    <a:pt x="1248" y="15665"/>
                    <a:pt x="638" y="14285"/>
                    <a:pt x="298" y="12815"/>
                  </a:cubicBezTo>
                  <a:cubicBezTo>
                    <a:pt x="-24" y="11399"/>
                    <a:pt x="-92" y="9874"/>
                    <a:pt x="129" y="8350"/>
                  </a:cubicBezTo>
                  <a:cubicBezTo>
                    <a:pt x="264" y="7496"/>
                    <a:pt x="468" y="6662"/>
                    <a:pt x="773" y="5863"/>
                  </a:cubicBezTo>
                  <a:cubicBezTo>
                    <a:pt x="1079" y="5064"/>
                    <a:pt x="1469" y="4284"/>
                    <a:pt x="1927" y="3576"/>
                  </a:cubicBezTo>
                  <a:cubicBezTo>
                    <a:pt x="2402" y="2868"/>
                    <a:pt x="2945" y="2215"/>
                    <a:pt x="3539" y="1615"/>
                  </a:cubicBezTo>
                  <a:cubicBezTo>
                    <a:pt x="4133" y="1035"/>
                    <a:pt x="4795" y="526"/>
                    <a:pt x="5507" y="109"/>
                  </a:cubicBezTo>
                  <a:cubicBezTo>
                    <a:pt x="5592" y="54"/>
                    <a:pt x="5677" y="0"/>
                    <a:pt x="5796" y="0"/>
                  </a:cubicBezTo>
                  <a:cubicBezTo>
                    <a:pt x="5915" y="18"/>
                    <a:pt x="6033" y="91"/>
                    <a:pt x="6135" y="290"/>
                  </a:cubicBezTo>
                  <a:cubicBezTo>
                    <a:pt x="6254" y="508"/>
                    <a:pt x="6254" y="653"/>
                    <a:pt x="6203" y="762"/>
                  </a:cubicBezTo>
                  <a:cubicBezTo>
                    <a:pt x="6135" y="871"/>
                    <a:pt x="6050" y="926"/>
                    <a:pt x="5966" y="980"/>
                  </a:cubicBezTo>
                  <a:cubicBezTo>
                    <a:pt x="5321" y="1379"/>
                    <a:pt x="4710" y="1833"/>
                    <a:pt x="4167" y="2360"/>
                  </a:cubicBezTo>
                  <a:cubicBezTo>
                    <a:pt x="3624" y="2904"/>
                    <a:pt x="3132" y="3503"/>
                    <a:pt x="2708" y="4157"/>
                  </a:cubicBezTo>
                  <a:cubicBezTo>
                    <a:pt x="2283" y="4810"/>
                    <a:pt x="1927" y="5500"/>
                    <a:pt x="1639" y="6244"/>
                  </a:cubicBezTo>
                  <a:cubicBezTo>
                    <a:pt x="1367" y="6970"/>
                    <a:pt x="1180" y="7732"/>
                    <a:pt x="1062" y="8495"/>
                  </a:cubicBezTo>
                  <a:cubicBezTo>
                    <a:pt x="858" y="9911"/>
                    <a:pt x="926" y="11290"/>
                    <a:pt x="1215" y="12579"/>
                  </a:cubicBezTo>
                  <a:cubicBezTo>
                    <a:pt x="1520" y="13922"/>
                    <a:pt x="2080" y="15174"/>
                    <a:pt x="2826" y="16282"/>
                  </a:cubicBezTo>
                  <a:cubicBezTo>
                    <a:pt x="3590" y="17389"/>
                    <a:pt x="4540" y="18351"/>
                    <a:pt x="5660" y="19077"/>
                  </a:cubicBezTo>
                  <a:cubicBezTo>
                    <a:pt x="6712" y="19767"/>
                    <a:pt x="7934" y="20257"/>
                    <a:pt x="9240" y="20475"/>
                  </a:cubicBezTo>
                  <a:cubicBezTo>
                    <a:pt x="9749" y="20566"/>
                    <a:pt x="10258" y="20602"/>
                    <a:pt x="10750" y="20602"/>
                  </a:cubicBezTo>
                </a:path>
              </a:pathLst>
            </a:custGeom>
            <a:solidFill>
              <a:srgbClr val="F3971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  <p:sp>
          <p:nvSpPr>
            <p:cNvPr id="25" name="Freihandform: Form 14">
              <a:extLst>
                <a:ext uri="{FF2B5EF4-FFF2-40B4-BE49-F238E27FC236}">
                  <a16:creationId xmlns:a16="http://schemas.microsoft.com/office/drawing/2014/main" id="{8501D559-8432-424D-8DE7-9E6687F8D8F4}"/>
                </a:ext>
              </a:extLst>
            </p:cNvPr>
            <p:cNvSpPr/>
            <p:nvPr/>
          </p:nvSpPr>
          <p:spPr>
            <a:xfrm>
              <a:off x="-1" y="2850"/>
              <a:ext cx="722697" cy="842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70" extrusionOk="0">
                  <a:moveTo>
                    <a:pt x="21174" y="15787"/>
                  </a:moveTo>
                  <a:cubicBezTo>
                    <a:pt x="20762" y="15586"/>
                    <a:pt x="20644" y="15762"/>
                    <a:pt x="20527" y="15938"/>
                  </a:cubicBezTo>
                  <a:cubicBezTo>
                    <a:pt x="19600" y="17331"/>
                    <a:pt x="18277" y="18460"/>
                    <a:pt x="16689" y="19251"/>
                  </a:cubicBezTo>
                  <a:cubicBezTo>
                    <a:pt x="15116" y="20029"/>
                    <a:pt x="13292" y="20468"/>
                    <a:pt x="11410" y="20468"/>
                  </a:cubicBezTo>
                  <a:cubicBezTo>
                    <a:pt x="8543" y="20468"/>
                    <a:pt x="5926" y="19464"/>
                    <a:pt x="4029" y="17845"/>
                  </a:cubicBezTo>
                  <a:cubicBezTo>
                    <a:pt x="2132" y="16239"/>
                    <a:pt x="956" y="14005"/>
                    <a:pt x="956" y="11557"/>
                  </a:cubicBezTo>
                  <a:cubicBezTo>
                    <a:pt x="956" y="9700"/>
                    <a:pt x="1662" y="7918"/>
                    <a:pt x="2882" y="6437"/>
                  </a:cubicBezTo>
                  <a:cubicBezTo>
                    <a:pt x="4102" y="4956"/>
                    <a:pt x="5823" y="3788"/>
                    <a:pt x="7867" y="3161"/>
                  </a:cubicBezTo>
                  <a:cubicBezTo>
                    <a:pt x="8087" y="3085"/>
                    <a:pt x="8308" y="3023"/>
                    <a:pt x="8146" y="2634"/>
                  </a:cubicBezTo>
                  <a:cubicBezTo>
                    <a:pt x="7984" y="2245"/>
                    <a:pt x="7764" y="2320"/>
                    <a:pt x="7543" y="2383"/>
                  </a:cubicBezTo>
                  <a:cubicBezTo>
                    <a:pt x="7093" y="2522"/>
                    <a:pt x="6659" y="2685"/>
                    <a:pt x="6239" y="2870"/>
                  </a:cubicBezTo>
                  <a:lnTo>
                    <a:pt x="4367" y="236"/>
                  </a:lnTo>
                  <a:cubicBezTo>
                    <a:pt x="4235" y="61"/>
                    <a:pt x="4117" y="-115"/>
                    <a:pt x="3705" y="98"/>
                  </a:cubicBezTo>
                  <a:cubicBezTo>
                    <a:pt x="3294" y="312"/>
                    <a:pt x="3426" y="487"/>
                    <a:pt x="3544" y="663"/>
                  </a:cubicBezTo>
                  <a:lnTo>
                    <a:pt x="5403" y="3278"/>
                  </a:lnTo>
                  <a:cubicBezTo>
                    <a:pt x="4097" y="3979"/>
                    <a:pt x="2973" y="4897"/>
                    <a:pt x="2088" y="5960"/>
                  </a:cubicBezTo>
                  <a:cubicBezTo>
                    <a:pt x="765" y="7579"/>
                    <a:pt x="0" y="9524"/>
                    <a:pt x="0" y="11557"/>
                  </a:cubicBezTo>
                  <a:cubicBezTo>
                    <a:pt x="0" y="14231"/>
                    <a:pt x="1279" y="16666"/>
                    <a:pt x="3353" y="18435"/>
                  </a:cubicBezTo>
                  <a:cubicBezTo>
                    <a:pt x="5426" y="20192"/>
                    <a:pt x="8278" y="21284"/>
                    <a:pt x="11410" y="21284"/>
                  </a:cubicBezTo>
                  <a:cubicBezTo>
                    <a:pt x="13469" y="21284"/>
                    <a:pt x="15454" y="20807"/>
                    <a:pt x="17174" y="19954"/>
                  </a:cubicBezTo>
                  <a:cubicBezTo>
                    <a:pt x="17283" y="19900"/>
                    <a:pt x="17387" y="19840"/>
                    <a:pt x="17493" y="19783"/>
                  </a:cubicBezTo>
                  <a:lnTo>
                    <a:pt x="18453" y="21133"/>
                  </a:lnTo>
                  <a:cubicBezTo>
                    <a:pt x="18571" y="21309"/>
                    <a:pt x="18703" y="21485"/>
                    <a:pt x="19115" y="21272"/>
                  </a:cubicBezTo>
                  <a:cubicBezTo>
                    <a:pt x="19512" y="21058"/>
                    <a:pt x="19394" y="20883"/>
                    <a:pt x="19262" y="20719"/>
                  </a:cubicBezTo>
                  <a:lnTo>
                    <a:pt x="18279" y="19325"/>
                  </a:lnTo>
                  <a:cubicBezTo>
                    <a:pt x="19518" y="18531"/>
                    <a:pt x="20576" y="17520"/>
                    <a:pt x="21365" y="16339"/>
                  </a:cubicBezTo>
                  <a:cubicBezTo>
                    <a:pt x="21482" y="16163"/>
                    <a:pt x="21600" y="15988"/>
                    <a:pt x="21174" y="157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7C9EC1-C466-403D-98F5-50C418241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0143" y="6522130"/>
            <a:ext cx="930017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99B0D9A-4DA3-4005-AE04-F2B36B5D38CA}" type="datetimeFigureOut">
              <a:rPr lang="de-DE" smtClean="0"/>
              <a:pPr/>
              <a:t>21.07.21</a:t>
            </a:fld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2C65182-AA3A-45C2-AE5A-1CE542912856}"/>
              </a:ext>
            </a:extLst>
          </p:cNvPr>
          <p:cNvSpPr/>
          <p:nvPr userDrawn="1"/>
        </p:nvSpPr>
        <p:spPr>
          <a:xfrm>
            <a:off x="57949" y="-389007"/>
            <a:ext cx="43200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A1DECF-E1BC-4C4F-A3E1-4348BBFE2E2F}"/>
              </a:ext>
            </a:extLst>
          </p:cNvPr>
          <p:cNvSpPr/>
          <p:nvPr userDrawn="1"/>
        </p:nvSpPr>
        <p:spPr>
          <a:xfrm>
            <a:off x="2515604" y="-400102"/>
            <a:ext cx="432000" cy="324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5B47C02-2E45-4A15-8155-7F60E79623CB}"/>
              </a:ext>
            </a:extLst>
          </p:cNvPr>
          <p:cNvSpPr/>
          <p:nvPr userDrawn="1"/>
        </p:nvSpPr>
        <p:spPr>
          <a:xfrm>
            <a:off x="3744432" y="-398517"/>
            <a:ext cx="432000" cy="3240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BE7E3C-BA3A-4040-B80B-E8A9BFD81BB3}"/>
              </a:ext>
            </a:extLst>
          </p:cNvPr>
          <p:cNvSpPr/>
          <p:nvPr userDrawn="1"/>
        </p:nvSpPr>
        <p:spPr>
          <a:xfrm>
            <a:off x="3130018" y="-396932"/>
            <a:ext cx="432000" cy="324000"/>
          </a:xfrm>
          <a:prstGeom prst="rect">
            <a:avLst/>
          </a:prstGeom>
          <a:solidFill>
            <a:srgbClr val="C0BEBE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55CDC3-5DCA-45CF-8609-4C34107D8918}"/>
              </a:ext>
            </a:extLst>
          </p:cNvPr>
          <p:cNvSpPr/>
          <p:nvPr userDrawn="1"/>
        </p:nvSpPr>
        <p:spPr>
          <a:xfrm>
            <a:off x="672362" y="-387424"/>
            <a:ext cx="432000" cy="324000"/>
          </a:xfrm>
          <a:prstGeom prst="rect">
            <a:avLst/>
          </a:prstGeom>
          <a:solidFill>
            <a:srgbClr val="2F3C75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CEA60A1-5E8C-4C64-8C12-08958DD74C28}"/>
              </a:ext>
            </a:extLst>
          </p:cNvPr>
          <p:cNvSpPr/>
          <p:nvPr userDrawn="1"/>
        </p:nvSpPr>
        <p:spPr>
          <a:xfrm>
            <a:off x="4358846" y="-395347"/>
            <a:ext cx="432000" cy="324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258A81D-DCC6-42F5-92F3-712954DC1C6A}"/>
              </a:ext>
            </a:extLst>
          </p:cNvPr>
          <p:cNvSpPr/>
          <p:nvPr userDrawn="1"/>
        </p:nvSpPr>
        <p:spPr>
          <a:xfrm>
            <a:off x="4973257" y="-393762"/>
            <a:ext cx="432000" cy="324000"/>
          </a:xfrm>
          <a:prstGeom prst="rect">
            <a:avLst/>
          </a:prstGeom>
          <a:solidFill>
            <a:srgbClr val="F3971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A9C490F-FA21-4E7D-8E39-EB1E89B39968}"/>
              </a:ext>
            </a:extLst>
          </p:cNvPr>
          <p:cNvSpPr/>
          <p:nvPr userDrawn="1"/>
        </p:nvSpPr>
        <p:spPr>
          <a:xfrm>
            <a:off x="1286776" y="-392177"/>
            <a:ext cx="432000" cy="324000"/>
          </a:xfrm>
          <a:prstGeom prst="rect">
            <a:avLst/>
          </a:prstGeom>
          <a:solidFill>
            <a:srgbClr val="5C80B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E9BA7E2-5504-4D74-B004-F8CE1E9FD203}"/>
              </a:ext>
            </a:extLst>
          </p:cNvPr>
          <p:cNvSpPr/>
          <p:nvPr userDrawn="1"/>
        </p:nvSpPr>
        <p:spPr>
          <a:xfrm>
            <a:off x="1901190" y="-390592"/>
            <a:ext cx="432000" cy="324000"/>
          </a:xfrm>
          <a:prstGeom prst="rect">
            <a:avLst/>
          </a:prstGeom>
          <a:solidFill>
            <a:srgbClr val="75A2D6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3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 spd="med"/>
  <p:hf hdr="0" dt="0"/>
  <p:txStyles>
    <p:titleStyle>
      <a:lvl1pPr marL="0" marR="0" indent="0" algn="l" defTabSz="41275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Helvetica Neue Medium"/>
          <a:cs typeface="Helvetica Neue Medium"/>
          <a:sym typeface="Helvetica Neue Medium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285750" marR="0" indent="-285750" algn="l" defTabSz="412750" rtl="0" eaLnBrk="1" latinLnBrk="0" hangingPunct="1">
        <a:lnSpc>
          <a:spcPct val="100000"/>
        </a:lnSpc>
        <a:spcBef>
          <a:spcPts val="2350"/>
        </a:spcBef>
        <a:spcAft>
          <a:spcPts val="0"/>
        </a:spcAft>
        <a:buClrTx/>
        <a:buSzPct val="125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1880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198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2515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2833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BC2AB51F-B0C8-4B4C-9C3C-F72D32A266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think-cell Slide" r:id="rId25" imgW="347" imgH="348" progId="TCLayout.ActiveDocument.1">
                  <p:embed/>
                </p:oleObj>
              </mc:Choice>
              <mc:Fallback>
                <p:oleObj name="think-cell Slide" r:id="rId25" imgW="347" imgH="348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BC2AB51F-B0C8-4B4C-9C3C-F72D32A26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hteck 9">
            <a:extLst>
              <a:ext uri="{FF2B5EF4-FFF2-40B4-BE49-F238E27FC236}">
                <a16:creationId xmlns:a16="http://schemas.microsoft.com/office/drawing/2014/main" id="{AEFE5095-D6CE-BB42-838B-675BE1E2B66B}"/>
              </a:ext>
            </a:extLst>
          </p:cNvPr>
          <p:cNvSpPr/>
          <p:nvPr userDrawn="1"/>
        </p:nvSpPr>
        <p:spPr>
          <a:xfrm>
            <a:off x="0" y="6423122"/>
            <a:ext cx="12191449" cy="442600"/>
          </a:xfrm>
          <a:prstGeom prst="rect">
            <a:avLst/>
          </a:prstGeom>
          <a:solidFill>
            <a:srgbClr val="252D5C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750"/>
          </a:p>
        </p:txBody>
      </p:sp>
      <p:sp>
        <p:nvSpPr>
          <p:cNvPr id="17" name="Rechtwinkliges Dreieck 12">
            <a:extLst>
              <a:ext uri="{FF2B5EF4-FFF2-40B4-BE49-F238E27FC236}">
                <a16:creationId xmlns:a16="http://schemas.microsoft.com/office/drawing/2014/main" id="{AA0EE244-C76D-8E4C-BB94-0A4D3A1E28F4}"/>
              </a:ext>
            </a:extLst>
          </p:cNvPr>
          <p:cNvSpPr/>
          <p:nvPr userDrawn="1"/>
        </p:nvSpPr>
        <p:spPr>
          <a:xfrm rot="10800000" flipV="1">
            <a:off x="5997978" y="6426430"/>
            <a:ext cx="6195609" cy="442800"/>
          </a:xfrm>
          <a:prstGeom prst="rtTriangle">
            <a:avLst/>
          </a:prstGeom>
          <a:solidFill>
            <a:srgbClr val="262C4D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8" name="Rechtwinkliges Dreieck 13">
            <a:extLst>
              <a:ext uri="{FF2B5EF4-FFF2-40B4-BE49-F238E27FC236}">
                <a16:creationId xmlns:a16="http://schemas.microsoft.com/office/drawing/2014/main" id="{DCF21D3E-7CD0-C74D-95BE-BC91A797B930}"/>
              </a:ext>
            </a:extLst>
          </p:cNvPr>
          <p:cNvSpPr>
            <a:spLocks/>
          </p:cNvSpPr>
          <p:nvPr userDrawn="1"/>
        </p:nvSpPr>
        <p:spPr>
          <a:xfrm>
            <a:off x="0" y="6422924"/>
            <a:ext cx="12193589" cy="442800"/>
          </a:xfrm>
          <a:prstGeom prst="rtTriangle">
            <a:avLst/>
          </a:prstGeom>
          <a:solidFill>
            <a:srgbClr val="252D5C">
              <a:alpha val="7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6A27BA2-42E7-ED4B-8A99-AA922DDC6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0159" y="6521824"/>
            <a:ext cx="2630103" cy="2642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r>
              <a:rPr lang="en-AU" noProof="0">
                <a:solidFill>
                  <a:prstClr val="white"/>
                </a:solidFill>
              </a:rPr>
              <a:t>Project proposal – kallikrein gene </a:t>
            </a:r>
          </a:p>
        </p:txBody>
      </p:sp>
      <p:sp>
        <p:nvSpPr>
          <p:cNvPr id="37" name="Title Placeholder 35">
            <a:extLst>
              <a:ext uri="{FF2B5EF4-FFF2-40B4-BE49-F238E27FC236}">
                <a16:creationId xmlns:a16="http://schemas.microsoft.com/office/drawing/2014/main" id="{D4283738-7239-584E-A19E-F86EA037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64" y="345070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/>
              <a:t>Folientitel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2645A-05E5-D54E-ADC2-AA5E0E830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165" y="1491915"/>
            <a:ext cx="11328817" cy="4838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5D0EB-29B7-394E-A8F5-08CD61EE6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7332" y="6464974"/>
            <a:ext cx="354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1"/>
                </a:solidFill>
                <a:latin typeface="Neue Haas Grotesk Text Pro" panose="020B0504020202020204" pitchFamily="34" charset="77"/>
              </a:defRPr>
            </a:lvl1pPr>
          </a:lstStyle>
          <a:p>
            <a:fld id="{B281A957-6520-924B-A9B6-7FAF4EB2D918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15" name="Grafik 7">
            <a:extLst>
              <a:ext uri="{FF2B5EF4-FFF2-40B4-BE49-F238E27FC236}">
                <a16:creationId xmlns:a16="http://schemas.microsoft.com/office/drawing/2014/main" id="{E734E7BC-89D9-F443-B50A-48B98B138D0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27982" y="6491347"/>
            <a:ext cx="252000" cy="294768"/>
            <a:chOff x="-1" y="-2"/>
            <a:chExt cx="722697" cy="845345"/>
          </a:xfrm>
        </p:grpSpPr>
        <p:sp>
          <p:nvSpPr>
            <p:cNvPr id="23" name="Freihandform: Form 13">
              <a:extLst>
                <a:ext uri="{FF2B5EF4-FFF2-40B4-BE49-F238E27FC236}">
                  <a16:creationId xmlns:a16="http://schemas.microsoft.com/office/drawing/2014/main" id="{E54068D1-E054-3446-B007-13C0C9A68D4E}"/>
                </a:ext>
              </a:extLst>
            </p:cNvPr>
            <p:cNvSpPr/>
            <p:nvPr/>
          </p:nvSpPr>
          <p:spPr>
            <a:xfrm>
              <a:off x="115246" y="-2"/>
              <a:ext cx="31780" cy="31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39" h="18400" extrusionOk="0">
                  <a:moveTo>
                    <a:pt x="2371" y="18400"/>
                  </a:moveTo>
                  <a:cubicBezTo>
                    <a:pt x="5" y="13524"/>
                    <a:pt x="-2661" y="8647"/>
                    <a:pt x="5625" y="2725"/>
                  </a:cubicBezTo>
                  <a:cubicBezTo>
                    <a:pt x="13907" y="-3200"/>
                    <a:pt x="16276" y="1676"/>
                    <a:pt x="18939" y="655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  <p:sp>
          <p:nvSpPr>
            <p:cNvPr id="24" name="Freihandform: Form 12">
              <a:extLst>
                <a:ext uri="{FF2B5EF4-FFF2-40B4-BE49-F238E27FC236}">
                  <a16:creationId xmlns:a16="http://schemas.microsoft.com/office/drawing/2014/main" id="{BB1126BA-0817-464F-8674-C8C62BB19AD8}"/>
                </a:ext>
              </a:extLst>
            </p:cNvPr>
            <p:cNvSpPr/>
            <p:nvPr/>
          </p:nvSpPr>
          <p:spPr>
            <a:xfrm>
              <a:off x="70507" y="185817"/>
              <a:ext cx="627062" cy="588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600" extrusionOk="0">
                  <a:moveTo>
                    <a:pt x="10751" y="20602"/>
                  </a:moveTo>
                  <a:cubicBezTo>
                    <a:pt x="11531" y="20602"/>
                    <a:pt x="12311" y="20511"/>
                    <a:pt x="13058" y="20311"/>
                  </a:cubicBezTo>
                  <a:cubicBezTo>
                    <a:pt x="14314" y="19985"/>
                    <a:pt x="15501" y="19386"/>
                    <a:pt x="16537" y="18587"/>
                  </a:cubicBezTo>
                  <a:cubicBezTo>
                    <a:pt x="17571" y="17770"/>
                    <a:pt x="18454" y="16754"/>
                    <a:pt x="19132" y="15556"/>
                  </a:cubicBezTo>
                  <a:cubicBezTo>
                    <a:pt x="19777" y="14430"/>
                    <a:pt x="20235" y="13142"/>
                    <a:pt x="20456" y="11744"/>
                  </a:cubicBezTo>
                  <a:cubicBezTo>
                    <a:pt x="20490" y="11417"/>
                    <a:pt x="20524" y="11091"/>
                    <a:pt x="20541" y="10746"/>
                  </a:cubicBezTo>
                  <a:cubicBezTo>
                    <a:pt x="20558" y="10401"/>
                    <a:pt x="20575" y="10038"/>
                    <a:pt x="20558" y="9693"/>
                  </a:cubicBezTo>
                  <a:cubicBezTo>
                    <a:pt x="20541" y="9348"/>
                    <a:pt x="20524" y="8985"/>
                    <a:pt x="20473" y="8658"/>
                  </a:cubicBezTo>
                  <a:cubicBezTo>
                    <a:pt x="20439" y="8313"/>
                    <a:pt x="20371" y="7987"/>
                    <a:pt x="20303" y="7642"/>
                  </a:cubicBezTo>
                  <a:cubicBezTo>
                    <a:pt x="20286" y="7551"/>
                    <a:pt x="20269" y="7442"/>
                    <a:pt x="20303" y="7315"/>
                  </a:cubicBezTo>
                  <a:cubicBezTo>
                    <a:pt x="20337" y="7206"/>
                    <a:pt x="20439" y="7097"/>
                    <a:pt x="20660" y="7043"/>
                  </a:cubicBezTo>
                  <a:cubicBezTo>
                    <a:pt x="20880" y="6988"/>
                    <a:pt x="20999" y="7043"/>
                    <a:pt x="21084" y="7134"/>
                  </a:cubicBezTo>
                  <a:cubicBezTo>
                    <a:pt x="21169" y="7206"/>
                    <a:pt x="21202" y="7315"/>
                    <a:pt x="21219" y="7424"/>
                  </a:cubicBezTo>
                  <a:cubicBezTo>
                    <a:pt x="21304" y="7787"/>
                    <a:pt x="21355" y="8150"/>
                    <a:pt x="21406" y="8531"/>
                  </a:cubicBezTo>
                  <a:cubicBezTo>
                    <a:pt x="21457" y="8912"/>
                    <a:pt x="21474" y="9293"/>
                    <a:pt x="21491" y="9657"/>
                  </a:cubicBezTo>
                  <a:cubicBezTo>
                    <a:pt x="21508" y="10038"/>
                    <a:pt x="21508" y="10419"/>
                    <a:pt x="21491" y="10800"/>
                  </a:cubicBezTo>
                  <a:cubicBezTo>
                    <a:pt x="21457" y="11163"/>
                    <a:pt x="21423" y="11544"/>
                    <a:pt x="21372" y="11907"/>
                  </a:cubicBezTo>
                  <a:cubicBezTo>
                    <a:pt x="21152" y="13414"/>
                    <a:pt x="20643" y="14830"/>
                    <a:pt x="19930" y="16082"/>
                  </a:cubicBezTo>
                  <a:cubicBezTo>
                    <a:pt x="19183" y="17389"/>
                    <a:pt x="18216" y="18514"/>
                    <a:pt x="17079" y="19386"/>
                  </a:cubicBezTo>
                  <a:cubicBezTo>
                    <a:pt x="15960" y="20275"/>
                    <a:pt x="14653" y="20929"/>
                    <a:pt x="13279" y="21292"/>
                  </a:cubicBezTo>
                  <a:cubicBezTo>
                    <a:pt x="12464" y="21491"/>
                    <a:pt x="11616" y="21600"/>
                    <a:pt x="10751" y="21600"/>
                  </a:cubicBezTo>
                  <a:moveTo>
                    <a:pt x="10751" y="21600"/>
                  </a:moveTo>
                  <a:cubicBezTo>
                    <a:pt x="10208" y="21600"/>
                    <a:pt x="9647" y="21564"/>
                    <a:pt x="9088" y="21473"/>
                  </a:cubicBezTo>
                  <a:cubicBezTo>
                    <a:pt x="7662" y="21237"/>
                    <a:pt x="6339" y="20693"/>
                    <a:pt x="5168" y="19930"/>
                  </a:cubicBezTo>
                  <a:cubicBezTo>
                    <a:pt x="3946" y="19132"/>
                    <a:pt x="2894" y="18097"/>
                    <a:pt x="2080" y="16881"/>
                  </a:cubicBezTo>
                  <a:cubicBezTo>
                    <a:pt x="1248" y="15665"/>
                    <a:pt x="638" y="14285"/>
                    <a:pt x="298" y="12815"/>
                  </a:cubicBezTo>
                  <a:cubicBezTo>
                    <a:pt x="-24" y="11399"/>
                    <a:pt x="-92" y="9874"/>
                    <a:pt x="129" y="8350"/>
                  </a:cubicBezTo>
                  <a:cubicBezTo>
                    <a:pt x="264" y="7496"/>
                    <a:pt x="468" y="6662"/>
                    <a:pt x="773" y="5863"/>
                  </a:cubicBezTo>
                  <a:cubicBezTo>
                    <a:pt x="1079" y="5064"/>
                    <a:pt x="1469" y="4284"/>
                    <a:pt x="1927" y="3576"/>
                  </a:cubicBezTo>
                  <a:cubicBezTo>
                    <a:pt x="2402" y="2868"/>
                    <a:pt x="2945" y="2215"/>
                    <a:pt x="3539" y="1615"/>
                  </a:cubicBezTo>
                  <a:cubicBezTo>
                    <a:pt x="4133" y="1035"/>
                    <a:pt x="4795" y="526"/>
                    <a:pt x="5507" y="109"/>
                  </a:cubicBezTo>
                  <a:cubicBezTo>
                    <a:pt x="5592" y="54"/>
                    <a:pt x="5677" y="0"/>
                    <a:pt x="5796" y="0"/>
                  </a:cubicBezTo>
                  <a:cubicBezTo>
                    <a:pt x="5915" y="18"/>
                    <a:pt x="6033" y="91"/>
                    <a:pt x="6135" y="290"/>
                  </a:cubicBezTo>
                  <a:cubicBezTo>
                    <a:pt x="6254" y="508"/>
                    <a:pt x="6254" y="653"/>
                    <a:pt x="6203" y="762"/>
                  </a:cubicBezTo>
                  <a:cubicBezTo>
                    <a:pt x="6135" y="871"/>
                    <a:pt x="6050" y="926"/>
                    <a:pt x="5966" y="980"/>
                  </a:cubicBezTo>
                  <a:cubicBezTo>
                    <a:pt x="5321" y="1379"/>
                    <a:pt x="4710" y="1833"/>
                    <a:pt x="4167" y="2360"/>
                  </a:cubicBezTo>
                  <a:cubicBezTo>
                    <a:pt x="3624" y="2904"/>
                    <a:pt x="3132" y="3503"/>
                    <a:pt x="2708" y="4157"/>
                  </a:cubicBezTo>
                  <a:cubicBezTo>
                    <a:pt x="2283" y="4810"/>
                    <a:pt x="1927" y="5500"/>
                    <a:pt x="1639" y="6244"/>
                  </a:cubicBezTo>
                  <a:cubicBezTo>
                    <a:pt x="1367" y="6970"/>
                    <a:pt x="1180" y="7732"/>
                    <a:pt x="1062" y="8495"/>
                  </a:cubicBezTo>
                  <a:cubicBezTo>
                    <a:pt x="858" y="9911"/>
                    <a:pt x="926" y="11290"/>
                    <a:pt x="1215" y="12579"/>
                  </a:cubicBezTo>
                  <a:cubicBezTo>
                    <a:pt x="1520" y="13922"/>
                    <a:pt x="2080" y="15174"/>
                    <a:pt x="2826" y="16282"/>
                  </a:cubicBezTo>
                  <a:cubicBezTo>
                    <a:pt x="3590" y="17389"/>
                    <a:pt x="4540" y="18351"/>
                    <a:pt x="5660" y="19077"/>
                  </a:cubicBezTo>
                  <a:cubicBezTo>
                    <a:pt x="6712" y="19767"/>
                    <a:pt x="7934" y="20257"/>
                    <a:pt x="9240" y="20475"/>
                  </a:cubicBezTo>
                  <a:cubicBezTo>
                    <a:pt x="9749" y="20566"/>
                    <a:pt x="10258" y="20602"/>
                    <a:pt x="10750" y="20602"/>
                  </a:cubicBezTo>
                </a:path>
              </a:pathLst>
            </a:custGeom>
            <a:solidFill>
              <a:srgbClr val="F3971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  <p:sp>
          <p:nvSpPr>
            <p:cNvPr id="25" name="Freihandform: Form 14">
              <a:extLst>
                <a:ext uri="{FF2B5EF4-FFF2-40B4-BE49-F238E27FC236}">
                  <a16:creationId xmlns:a16="http://schemas.microsoft.com/office/drawing/2014/main" id="{8501D559-8432-424D-8DE7-9E6687F8D8F4}"/>
                </a:ext>
              </a:extLst>
            </p:cNvPr>
            <p:cNvSpPr/>
            <p:nvPr/>
          </p:nvSpPr>
          <p:spPr>
            <a:xfrm>
              <a:off x="-1" y="2850"/>
              <a:ext cx="722697" cy="842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370" extrusionOk="0">
                  <a:moveTo>
                    <a:pt x="21174" y="15787"/>
                  </a:moveTo>
                  <a:cubicBezTo>
                    <a:pt x="20762" y="15586"/>
                    <a:pt x="20644" y="15762"/>
                    <a:pt x="20527" y="15938"/>
                  </a:cubicBezTo>
                  <a:cubicBezTo>
                    <a:pt x="19600" y="17331"/>
                    <a:pt x="18277" y="18460"/>
                    <a:pt x="16689" y="19251"/>
                  </a:cubicBezTo>
                  <a:cubicBezTo>
                    <a:pt x="15116" y="20029"/>
                    <a:pt x="13292" y="20468"/>
                    <a:pt x="11410" y="20468"/>
                  </a:cubicBezTo>
                  <a:cubicBezTo>
                    <a:pt x="8543" y="20468"/>
                    <a:pt x="5926" y="19464"/>
                    <a:pt x="4029" y="17845"/>
                  </a:cubicBezTo>
                  <a:cubicBezTo>
                    <a:pt x="2132" y="16239"/>
                    <a:pt x="956" y="14005"/>
                    <a:pt x="956" y="11557"/>
                  </a:cubicBezTo>
                  <a:cubicBezTo>
                    <a:pt x="956" y="9700"/>
                    <a:pt x="1662" y="7918"/>
                    <a:pt x="2882" y="6437"/>
                  </a:cubicBezTo>
                  <a:cubicBezTo>
                    <a:pt x="4102" y="4956"/>
                    <a:pt x="5823" y="3788"/>
                    <a:pt x="7867" y="3161"/>
                  </a:cubicBezTo>
                  <a:cubicBezTo>
                    <a:pt x="8087" y="3085"/>
                    <a:pt x="8308" y="3023"/>
                    <a:pt x="8146" y="2634"/>
                  </a:cubicBezTo>
                  <a:cubicBezTo>
                    <a:pt x="7984" y="2245"/>
                    <a:pt x="7764" y="2320"/>
                    <a:pt x="7543" y="2383"/>
                  </a:cubicBezTo>
                  <a:cubicBezTo>
                    <a:pt x="7093" y="2522"/>
                    <a:pt x="6659" y="2685"/>
                    <a:pt x="6239" y="2870"/>
                  </a:cubicBezTo>
                  <a:lnTo>
                    <a:pt x="4367" y="236"/>
                  </a:lnTo>
                  <a:cubicBezTo>
                    <a:pt x="4235" y="61"/>
                    <a:pt x="4117" y="-115"/>
                    <a:pt x="3705" y="98"/>
                  </a:cubicBezTo>
                  <a:cubicBezTo>
                    <a:pt x="3294" y="312"/>
                    <a:pt x="3426" y="487"/>
                    <a:pt x="3544" y="663"/>
                  </a:cubicBezTo>
                  <a:lnTo>
                    <a:pt x="5403" y="3278"/>
                  </a:lnTo>
                  <a:cubicBezTo>
                    <a:pt x="4097" y="3979"/>
                    <a:pt x="2973" y="4897"/>
                    <a:pt x="2088" y="5960"/>
                  </a:cubicBezTo>
                  <a:cubicBezTo>
                    <a:pt x="765" y="7579"/>
                    <a:pt x="0" y="9524"/>
                    <a:pt x="0" y="11557"/>
                  </a:cubicBezTo>
                  <a:cubicBezTo>
                    <a:pt x="0" y="14231"/>
                    <a:pt x="1279" y="16666"/>
                    <a:pt x="3353" y="18435"/>
                  </a:cubicBezTo>
                  <a:cubicBezTo>
                    <a:pt x="5426" y="20192"/>
                    <a:pt x="8278" y="21284"/>
                    <a:pt x="11410" y="21284"/>
                  </a:cubicBezTo>
                  <a:cubicBezTo>
                    <a:pt x="13469" y="21284"/>
                    <a:pt x="15454" y="20807"/>
                    <a:pt x="17174" y="19954"/>
                  </a:cubicBezTo>
                  <a:cubicBezTo>
                    <a:pt x="17283" y="19900"/>
                    <a:pt x="17387" y="19840"/>
                    <a:pt x="17493" y="19783"/>
                  </a:cubicBezTo>
                  <a:lnTo>
                    <a:pt x="18453" y="21133"/>
                  </a:lnTo>
                  <a:cubicBezTo>
                    <a:pt x="18571" y="21309"/>
                    <a:pt x="18703" y="21485"/>
                    <a:pt x="19115" y="21272"/>
                  </a:cubicBezTo>
                  <a:cubicBezTo>
                    <a:pt x="19512" y="21058"/>
                    <a:pt x="19394" y="20883"/>
                    <a:pt x="19262" y="20719"/>
                  </a:cubicBezTo>
                  <a:lnTo>
                    <a:pt x="18279" y="19325"/>
                  </a:lnTo>
                  <a:cubicBezTo>
                    <a:pt x="19518" y="18531"/>
                    <a:pt x="20576" y="17520"/>
                    <a:pt x="21365" y="16339"/>
                  </a:cubicBezTo>
                  <a:cubicBezTo>
                    <a:pt x="21482" y="16163"/>
                    <a:pt x="21600" y="15988"/>
                    <a:pt x="21174" y="157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l" defTabSz="914400">
                <a:defRPr sz="3600">
                  <a:latin typeface="Verdana"/>
                  <a:ea typeface="Verdana"/>
                  <a:cs typeface="Verdana"/>
                  <a:sym typeface="Verdana"/>
                </a:defRPr>
              </a:pPr>
              <a:endParaRPr sz="1800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7C9EC1-C466-403D-98F5-50C418241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0143" y="6522130"/>
            <a:ext cx="930017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99B0D9A-4DA3-4005-AE04-F2B36B5D38CA}" type="datetimeFigureOut">
              <a:rPr lang="de-DE" smtClean="0"/>
              <a:pPr/>
              <a:t>21.07.21</a:t>
            </a:fld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22C65182-AA3A-45C2-AE5A-1CE542912856}"/>
              </a:ext>
            </a:extLst>
          </p:cNvPr>
          <p:cNvSpPr/>
          <p:nvPr userDrawn="1"/>
        </p:nvSpPr>
        <p:spPr>
          <a:xfrm>
            <a:off x="57949" y="-389007"/>
            <a:ext cx="43200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FA1DECF-E1BC-4C4F-A3E1-4348BBFE2E2F}"/>
              </a:ext>
            </a:extLst>
          </p:cNvPr>
          <p:cNvSpPr/>
          <p:nvPr userDrawn="1"/>
        </p:nvSpPr>
        <p:spPr>
          <a:xfrm>
            <a:off x="2515604" y="-400102"/>
            <a:ext cx="432000" cy="32400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15B47C02-2E45-4A15-8155-7F60E79623CB}"/>
              </a:ext>
            </a:extLst>
          </p:cNvPr>
          <p:cNvSpPr/>
          <p:nvPr userDrawn="1"/>
        </p:nvSpPr>
        <p:spPr>
          <a:xfrm>
            <a:off x="3744432" y="-398517"/>
            <a:ext cx="432000" cy="3240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7CBE7E3C-BA3A-4040-B80B-E8A9BFD81BB3}"/>
              </a:ext>
            </a:extLst>
          </p:cNvPr>
          <p:cNvSpPr/>
          <p:nvPr userDrawn="1"/>
        </p:nvSpPr>
        <p:spPr>
          <a:xfrm>
            <a:off x="3130018" y="-396932"/>
            <a:ext cx="432000" cy="324000"/>
          </a:xfrm>
          <a:prstGeom prst="rect">
            <a:avLst/>
          </a:prstGeom>
          <a:solidFill>
            <a:srgbClr val="C0BEBE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55CDC3-5DCA-45CF-8609-4C34107D8918}"/>
              </a:ext>
            </a:extLst>
          </p:cNvPr>
          <p:cNvSpPr/>
          <p:nvPr userDrawn="1"/>
        </p:nvSpPr>
        <p:spPr>
          <a:xfrm>
            <a:off x="672362" y="-387424"/>
            <a:ext cx="432000" cy="324000"/>
          </a:xfrm>
          <a:prstGeom prst="rect">
            <a:avLst/>
          </a:prstGeom>
          <a:solidFill>
            <a:srgbClr val="2F3C75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CEA60A1-5E8C-4C64-8C12-08958DD74C28}"/>
              </a:ext>
            </a:extLst>
          </p:cNvPr>
          <p:cNvSpPr/>
          <p:nvPr userDrawn="1"/>
        </p:nvSpPr>
        <p:spPr>
          <a:xfrm>
            <a:off x="4358846" y="-395347"/>
            <a:ext cx="432000" cy="324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258A81D-DCC6-42F5-92F3-712954DC1C6A}"/>
              </a:ext>
            </a:extLst>
          </p:cNvPr>
          <p:cNvSpPr/>
          <p:nvPr userDrawn="1"/>
        </p:nvSpPr>
        <p:spPr>
          <a:xfrm>
            <a:off x="4973257" y="-393762"/>
            <a:ext cx="432000" cy="324000"/>
          </a:xfrm>
          <a:prstGeom prst="rect">
            <a:avLst/>
          </a:prstGeom>
          <a:solidFill>
            <a:srgbClr val="F3971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EA9C490F-FA21-4E7D-8E39-EB1E89B39968}"/>
              </a:ext>
            </a:extLst>
          </p:cNvPr>
          <p:cNvSpPr/>
          <p:nvPr userDrawn="1"/>
        </p:nvSpPr>
        <p:spPr>
          <a:xfrm>
            <a:off x="1286776" y="-392177"/>
            <a:ext cx="432000" cy="324000"/>
          </a:xfrm>
          <a:prstGeom prst="rect">
            <a:avLst/>
          </a:prstGeom>
          <a:solidFill>
            <a:srgbClr val="5C80BD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E9BA7E2-5504-4D74-B004-F8CE1E9FD203}"/>
              </a:ext>
            </a:extLst>
          </p:cNvPr>
          <p:cNvSpPr/>
          <p:nvPr userDrawn="1"/>
        </p:nvSpPr>
        <p:spPr>
          <a:xfrm>
            <a:off x="1901190" y="-390592"/>
            <a:ext cx="432000" cy="324000"/>
          </a:xfrm>
          <a:prstGeom prst="rect">
            <a:avLst/>
          </a:prstGeom>
          <a:solidFill>
            <a:srgbClr val="75A2D6"/>
          </a:solidFill>
        </p:spPr>
        <p:txBody>
          <a:bodyPr wrap="square" rtlCol="0" anchor="ctr">
            <a:noAutofit/>
          </a:bodyPr>
          <a:lstStyle/>
          <a:p>
            <a:pPr algn="ctr"/>
            <a:endParaRPr lang="de-DE" sz="1600" b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95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transition spd="med"/>
  <p:hf hdr="0" dt="0"/>
  <p:txStyles>
    <p:titleStyle>
      <a:lvl1pPr marL="0" marR="0" indent="0" algn="l" defTabSz="41275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Helvetica Neue Medium"/>
          <a:cs typeface="Helvetica Neue Medium"/>
          <a:sym typeface="Helvetica Neue Medium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285750" marR="0" indent="-285750" algn="l" defTabSz="412750" rtl="0" eaLnBrk="1" latinLnBrk="0" hangingPunct="1">
        <a:lnSpc>
          <a:spcPct val="100000"/>
        </a:lnSpc>
        <a:spcBef>
          <a:spcPts val="2350"/>
        </a:spcBef>
        <a:spcAft>
          <a:spcPts val="0"/>
        </a:spcAft>
        <a:buClrTx/>
        <a:buSzPct val="125000"/>
        <a:buFont typeface="Arial" panose="020B0604020202020204" pitchFamily="34" charset="0"/>
        <a:buChar char="•"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1pPr>
      <a:lvl2pPr marL="635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Neue Haas Grotesk Text Pro" panose="020B0504020202020204" pitchFamily="34" charset="77"/>
          <a:ea typeface="+mj-ea"/>
          <a:cs typeface="+mj-cs"/>
          <a:sym typeface="Helvetica Neue"/>
        </a:defRPr>
      </a:lvl2pPr>
      <a:lvl3pPr marL="9525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270000" marR="0" indent="-317500" algn="l" defTabSz="41275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25000"/>
        <a:buFontTx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587500" marR="0" indent="-317500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1880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198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25155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2833076" marR="0" indent="-293076" algn="l" defTabSz="412750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21.emf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oleObject" Target="../embeddings/oleObject21.bin"/><Relationship Id="rId2" Type="http://schemas.openxmlformats.org/officeDocument/2006/relationships/tags" Target="../tags/tag81.xml"/><Relationship Id="rId1" Type="http://schemas.openxmlformats.org/officeDocument/2006/relationships/vmlDrawing" Target="../drawings/vmlDrawing21.vml"/><Relationship Id="rId6" Type="http://schemas.openxmlformats.org/officeDocument/2006/relationships/tags" Target="../tags/tag85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84.xml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oleObject" Target="../embeddings/oleObject22.bin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90.xml"/><Relationship Id="rId1" Type="http://schemas.openxmlformats.org/officeDocument/2006/relationships/vmlDrawing" Target="../drawings/vmlDrawing22.vml"/><Relationship Id="rId6" Type="http://schemas.openxmlformats.org/officeDocument/2006/relationships/tags" Target="../tags/tag94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93.xml"/><Relationship Id="rId15" Type="http://schemas.openxmlformats.org/officeDocument/2006/relationships/image" Target="../media/image31.png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21.emf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oleObject" Target="../embeddings/oleObject23.bin"/><Relationship Id="rId2" Type="http://schemas.openxmlformats.org/officeDocument/2006/relationships/tags" Target="../tags/tag99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02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oleObject" Target="../embeddings/oleObject24.bin"/><Relationship Id="rId3" Type="http://schemas.openxmlformats.org/officeDocument/2006/relationships/tags" Target="../tags/tag109.xml"/><Relationship Id="rId7" Type="http://schemas.openxmlformats.org/officeDocument/2006/relationships/tags" Target="../tags/tag113.xml"/><Relationship Id="rId12" Type="http://schemas.openxmlformats.org/officeDocument/2006/relationships/notesSlide" Target="../notesSlides/notesSlide6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12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11.xml"/><Relationship Id="rId15" Type="http://schemas.openxmlformats.org/officeDocument/2006/relationships/image" Target="../media/image34.png"/><Relationship Id="rId10" Type="http://schemas.openxmlformats.org/officeDocument/2006/relationships/tags" Target="../tags/tag116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image" Target="../media/image35.emf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oleObject" Target="../embeddings/oleObject25.bin"/><Relationship Id="rId2" Type="http://schemas.openxmlformats.org/officeDocument/2006/relationships/tags" Target="../tags/tag117.xml"/><Relationship Id="rId16" Type="http://schemas.openxmlformats.org/officeDocument/2006/relationships/image" Target="../media/image38.png"/><Relationship Id="rId1" Type="http://schemas.openxmlformats.org/officeDocument/2006/relationships/vmlDrawing" Target="../drawings/vmlDrawing25.vml"/><Relationship Id="rId6" Type="http://schemas.openxmlformats.org/officeDocument/2006/relationships/tags" Target="../tags/tag121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20.xml"/><Relationship Id="rId15" Type="http://schemas.openxmlformats.org/officeDocument/2006/relationships/image" Target="../media/image37.png"/><Relationship Id="rId10" Type="http://schemas.openxmlformats.org/officeDocument/2006/relationships/tags" Target="../tags/tag125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image" Target="../media/image21.emf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oleObject" Target="../embeddings/oleObject26.bin"/><Relationship Id="rId2" Type="http://schemas.openxmlformats.org/officeDocument/2006/relationships/tags" Target="../tags/tag126.xml"/><Relationship Id="rId16" Type="http://schemas.openxmlformats.org/officeDocument/2006/relationships/image" Target="../media/image41.png"/><Relationship Id="rId1" Type="http://schemas.openxmlformats.org/officeDocument/2006/relationships/vmlDrawing" Target="../drawings/vmlDrawing26.vml"/><Relationship Id="rId6" Type="http://schemas.openxmlformats.org/officeDocument/2006/relationships/tags" Target="../tags/tag130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29.xml"/><Relationship Id="rId15" Type="http://schemas.openxmlformats.org/officeDocument/2006/relationships/image" Target="../media/image40.png"/><Relationship Id="rId10" Type="http://schemas.openxmlformats.org/officeDocument/2006/relationships/tags" Target="../tags/tag134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21.emf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oleObject" Target="../embeddings/oleObject27.bin"/><Relationship Id="rId2" Type="http://schemas.openxmlformats.org/officeDocument/2006/relationships/tags" Target="../tags/tag135.xml"/><Relationship Id="rId1" Type="http://schemas.openxmlformats.org/officeDocument/2006/relationships/vmlDrawing" Target="../drawings/vmlDrawing27.vml"/><Relationship Id="rId6" Type="http://schemas.openxmlformats.org/officeDocument/2006/relationships/tags" Target="../tags/tag139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38.xml"/><Relationship Id="rId15" Type="http://schemas.openxmlformats.org/officeDocument/2006/relationships/image" Target="../media/image43.svg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6.png"/><Relationship Id="rId2" Type="http://schemas.openxmlformats.org/officeDocument/2006/relationships/tags" Target="../tags/tag14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28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4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7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8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oleObject" Target="../embeddings/oleObject14.bin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21.xml"/><Relationship Id="rId15" Type="http://schemas.openxmlformats.org/officeDocument/2006/relationships/image" Target="../media/image22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oleObject" Target="../embeddings/oleObject15.bin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5.v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30.xml"/><Relationship Id="rId15" Type="http://schemas.openxmlformats.org/officeDocument/2006/relationships/image" Target="../media/image23.pn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oleObject" Target="../embeddings/oleObject16.bin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6.vml"/><Relationship Id="rId6" Type="http://schemas.openxmlformats.org/officeDocument/2006/relationships/tags" Target="../tags/tag40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39.xml"/><Relationship Id="rId15" Type="http://schemas.openxmlformats.org/officeDocument/2006/relationships/image" Target="../media/image24.jpeg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21.emf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oleObject" Target="../embeddings/oleObject17.bin"/><Relationship Id="rId2" Type="http://schemas.openxmlformats.org/officeDocument/2006/relationships/tags" Target="../tags/tag45.xml"/><Relationship Id="rId1" Type="http://schemas.openxmlformats.org/officeDocument/2006/relationships/vmlDrawing" Target="../drawings/vmlDrawing17.vml"/><Relationship Id="rId6" Type="http://schemas.openxmlformats.org/officeDocument/2006/relationships/tags" Target="../tags/tag49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48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oleObject" Target="../embeddings/oleObject18.bin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54.xml"/><Relationship Id="rId1" Type="http://schemas.openxmlformats.org/officeDocument/2006/relationships/vmlDrawing" Target="../drawings/vmlDrawing18.vml"/><Relationship Id="rId6" Type="http://schemas.openxmlformats.org/officeDocument/2006/relationships/tags" Target="../tags/tag58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57.xml"/><Relationship Id="rId15" Type="http://schemas.openxmlformats.org/officeDocument/2006/relationships/image" Target="../media/image26.png"/><Relationship Id="rId10" Type="http://schemas.openxmlformats.org/officeDocument/2006/relationships/tags" Target="../tags/tag62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21.emf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oleObject" Target="../embeddings/oleObject19.bin"/><Relationship Id="rId2" Type="http://schemas.openxmlformats.org/officeDocument/2006/relationships/tags" Target="../tags/tag63.xml"/><Relationship Id="rId1" Type="http://schemas.openxmlformats.org/officeDocument/2006/relationships/vmlDrawing" Target="../drawings/vmlDrawing19.vml"/><Relationship Id="rId6" Type="http://schemas.openxmlformats.org/officeDocument/2006/relationships/tags" Target="../tags/tag67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66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28.emf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oleObject" Target="../embeddings/oleObject20.bin"/><Relationship Id="rId2" Type="http://schemas.openxmlformats.org/officeDocument/2006/relationships/tags" Target="../tags/tag72.xml"/><Relationship Id="rId1" Type="http://schemas.openxmlformats.org/officeDocument/2006/relationships/vmlDrawing" Target="../drawings/vmlDrawing20.v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1CED82D0-1599-BA4A-A7C4-65BE1D2EC74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69865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1CED82D0-1599-BA4A-A7C4-65BE1D2EC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CD8E819-0940-114E-84F7-0049E57CC993}"/>
              </a:ext>
            </a:extLst>
          </p:cNvPr>
          <p:cNvSpPr/>
          <p:nvPr/>
        </p:nvSpPr>
        <p:spPr>
          <a:xfrm>
            <a:off x="119922" y="693295"/>
            <a:ext cx="8904158" cy="5471410"/>
          </a:xfrm>
          <a:prstGeom prst="rect">
            <a:avLst/>
          </a:prstGeom>
          <a:solidFill>
            <a:schemeClr val="accent4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4BDCBF-F9FC-3843-94AC-9DE0FB8411C7}"/>
              </a:ext>
            </a:extLst>
          </p:cNvPr>
          <p:cNvSpPr/>
          <p:nvPr/>
        </p:nvSpPr>
        <p:spPr>
          <a:xfrm>
            <a:off x="656372" y="2283525"/>
            <a:ext cx="636300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" sz="4000" dirty="0">
                <a:solidFill>
                  <a:schemeClr val="bg1"/>
                </a:solidFill>
                <a:highlight>
                  <a:srgbClr val="9FE7E5"/>
                </a:highlight>
                <a:latin typeface="Share Tech"/>
                <a:sym typeface="Share Tech"/>
              </a:rPr>
              <a:t>FINAL PRESENTATION</a:t>
            </a:r>
          </a:p>
          <a:p>
            <a:pPr algn="l"/>
            <a:r>
              <a:rPr lang="en" sz="3200" b="1" dirty="0">
                <a:solidFill>
                  <a:schemeClr val="bg2"/>
                </a:solidFill>
                <a:latin typeface="Share Tech"/>
                <a:sym typeface="Share Tech"/>
              </a:rPr>
              <a:t>The role of tissue-specific antigens in different cancer entities</a:t>
            </a:r>
          </a:p>
          <a:p>
            <a:pPr algn="l"/>
            <a:r>
              <a:rPr lang="en" sz="5400" b="1" dirty="0">
                <a:solidFill>
                  <a:schemeClr val="bg2"/>
                </a:solidFill>
                <a:latin typeface="Share Tech"/>
                <a:sym typeface="Share Tech"/>
              </a:rPr>
              <a:t>KALLIKREIN GENES</a:t>
            </a:r>
          </a:p>
          <a:p>
            <a:pPr algn="l"/>
            <a:endParaRPr lang="en" sz="1800" b="1" dirty="0">
              <a:solidFill>
                <a:schemeClr val="bg2"/>
              </a:solidFill>
              <a:latin typeface="Share Tech"/>
              <a:sym typeface="Share Tech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Anouk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Dupé</a:t>
            </a:r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, Dustin Schilling, David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Eckey</a:t>
            </a:r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, Maria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Yemane</a:t>
            </a:r>
            <a:endParaRPr lang="en-GB" sz="1800" dirty="0">
              <a:solidFill>
                <a:schemeClr val="tx1"/>
              </a:solidFill>
              <a:latin typeface="+mn-lt"/>
              <a:sym typeface="Share Tech"/>
            </a:endParaRPr>
          </a:p>
          <a:p>
            <a:pPr algn="l"/>
            <a:endParaRPr lang="en-GB" sz="1800" dirty="0">
              <a:solidFill>
                <a:schemeClr val="tx1"/>
              </a:solidFill>
              <a:latin typeface="+mn-lt"/>
              <a:sym typeface="Share Tech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Supervisor: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Dr.</a:t>
            </a:r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 Maria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Dinkelacker</a:t>
            </a:r>
            <a:endParaRPr lang="en-GB" sz="1800" dirty="0">
              <a:solidFill>
                <a:schemeClr val="tx1"/>
              </a:solidFill>
              <a:latin typeface="+mn-lt"/>
              <a:sym typeface="Share Tech"/>
            </a:endParaRPr>
          </a:p>
          <a:p>
            <a:pPr algn="l"/>
            <a:r>
              <a:rPr lang="en-GB" sz="1800" dirty="0">
                <a:solidFill>
                  <a:schemeClr val="tx1"/>
                </a:solidFill>
                <a:latin typeface="+mn-lt"/>
                <a:sym typeface="Share Tech"/>
              </a:rPr>
              <a:t>Tutor: Nils </a:t>
            </a:r>
            <a:r>
              <a:rPr lang="en-GB" sz="1800" dirty="0" err="1">
                <a:solidFill>
                  <a:schemeClr val="tx1"/>
                </a:solidFill>
                <a:latin typeface="+mn-lt"/>
                <a:sym typeface="Share Tech"/>
              </a:rPr>
              <a:t>Mechtel</a:t>
            </a:r>
            <a:endParaRPr lang="en-GB" sz="1800" dirty="0">
              <a:solidFill>
                <a:schemeClr val="tx1"/>
              </a:solidFill>
              <a:latin typeface="+mn-lt"/>
              <a:sym typeface="Share Tech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6CA15-CDC4-AD4B-809E-4A7A1ED263CB}"/>
              </a:ext>
            </a:extLst>
          </p:cNvPr>
          <p:cNvSpPr/>
          <p:nvPr/>
        </p:nvSpPr>
        <p:spPr>
          <a:xfrm>
            <a:off x="9158989" y="693295"/>
            <a:ext cx="2914677" cy="5471410"/>
          </a:xfrm>
          <a:prstGeom prst="rect">
            <a:avLst/>
          </a:prstGeom>
          <a:solidFill>
            <a:srgbClr val="00CFCC">
              <a:alpha val="5012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88521E-3D07-B84C-B9BE-F5482E4FB539}"/>
              </a:ext>
            </a:extLst>
          </p:cNvPr>
          <p:cNvSpPr txBox="1"/>
          <p:nvPr/>
        </p:nvSpPr>
        <p:spPr>
          <a:xfrm>
            <a:off x="8041439" y="5874251"/>
            <a:ext cx="982641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21.07.2021</a:t>
            </a:r>
          </a:p>
        </p:txBody>
      </p:sp>
    </p:spTree>
    <p:extLst>
      <p:ext uri="{BB962C8B-B14F-4D97-AF65-F5344CB8AC3E}">
        <p14:creationId xmlns:p14="http://schemas.microsoft.com/office/powerpoint/2010/main" val="195739707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79399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10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Lung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heatmap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047ECEA-6FDA-D54C-BE95-2360D6BE5FC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71" y="881853"/>
            <a:ext cx="5387106" cy="5395406"/>
          </a:xfr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74894D7-1977-4A88-9326-EF0E9940BC2C}"/>
              </a:ext>
            </a:extLst>
          </p:cNvPr>
          <p:cNvSpPr/>
          <p:nvPr/>
        </p:nvSpPr>
        <p:spPr>
          <a:xfrm>
            <a:off x="8700922" y="1036320"/>
            <a:ext cx="511671" cy="87927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2" name="Abgerundetes Rechteck 112">
            <a:extLst>
              <a:ext uri="{FF2B5EF4-FFF2-40B4-BE49-F238E27FC236}">
                <a16:creationId xmlns:a16="http://schemas.microsoft.com/office/drawing/2014/main" id="{70A4EF11-278F-F443-A67D-416DF1D8D660}"/>
              </a:ext>
            </a:extLst>
          </p:cNvPr>
          <p:cNvSpPr/>
          <p:nvPr/>
        </p:nvSpPr>
        <p:spPr>
          <a:xfrm>
            <a:off x="660590" y="2361672"/>
            <a:ext cx="5015511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496D54-B569-824A-AA51-366A7F646257}"/>
              </a:ext>
            </a:extLst>
          </p:cNvPr>
          <p:cNvSpPr txBox="1">
            <a:spLocks/>
          </p:cNvSpPr>
          <p:nvPr/>
        </p:nvSpPr>
        <p:spPr>
          <a:xfrm>
            <a:off x="745380" y="2702699"/>
            <a:ext cx="5015511" cy="160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twelve samples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six patients with small cell lung cancer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carcinoma and normal tissue samples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344AC2-7BAE-CE4A-A45D-F7E09A4481FB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6" name="ee4pHeader1">
              <a:extLst>
                <a:ext uri="{FF2B5EF4-FFF2-40B4-BE49-F238E27FC236}">
                  <a16:creationId xmlns:a16="http://schemas.microsoft.com/office/drawing/2014/main" id="{6F605897-0858-F148-A626-643D8564EE4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AC954941-BF6E-6E49-87BA-A816751008D3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" name="ee4pHeader2">
              <a:extLst>
                <a:ext uri="{FF2B5EF4-FFF2-40B4-BE49-F238E27FC236}">
                  <a16:creationId xmlns:a16="http://schemas.microsoft.com/office/drawing/2014/main" id="{1E337BAB-5C5D-3E4C-904A-4088F69B292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19" name="AutoShape 2">
              <a:extLst>
                <a:ext uri="{FF2B5EF4-FFF2-40B4-BE49-F238E27FC236}">
                  <a16:creationId xmlns:a16="http://schemas.microsoft.com/office/drawing/2014/main" id="{9E175789-620F-7A46-9E3A-B50EEE4988B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" name="ee4pHeader2">
              <a:extLst>
                <a:ext uri="{FF2B5EF4-FFF2-40B4-BE49-F238E27FC236}">
                  <a16:creationId xmlns:a16="http://schemas.microsoft.com/office/drawing/2014/main" id="{7ED4B78C-32C5-2444-B47F-EEF8FA5927B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1CAA4E07-8F40-FB40-8A1B-94D830770FED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6A207EC9-1F76-BE48-9BFC-87CAF716268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255134FF-322D-6B4E-BC65-120034ED4AFB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4" name="Fußzeilenplatzhalter 5">
            <a:extLst>
              <a:ext uri="{FF2B5EF4-FFF2-40B4-BE49-F238E27FC236}">
                <a16:creationId xmlns:a16="http://schemas.microsoft.com/office/drawing/2014/main" id="{1B14B104-43B8-2A49-A41C-16EA887DC981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14048691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674940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Lung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k-means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2D3D9A-D2DE-7944-8864-95ECE0DE62B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2" y="954228"/>
            <a:ext cx="5548505" cy="5387835"/>
          </a:xfrm>
        </p:spPr>
      </p:pic>
      <p:sp>
        <p:nvSpPr>
          <p:cNvPr id="12" name="Abgerundetes Rechteck 112">
            <a:extLst>
              <a:ext uri="{FF2B5EF4-FFF2-40B4-BE49-F238E27FC236}">
                <a16:creationId xmlns:a16="http://schemas.microsoft.com/office/drawing/2014/main" id="{4D73AFF0-FE1B-9E45-9955-EF71EFD2166F}"/>
              </a:ext>
            </a:extLst>
          </p:cNvPr>
          <p:cNvSpPr/>
          <p:nvPr/>
        </p:nvSpPr>
        <p:spPr>
          <a:xfrm>
            <a:off x="6595593" y="2360672"/>
            <a:ext cx="4991739" cy="2574946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CE1766B-CB27-D048-8585-7626236885FB}"/>
              </a:ext>
            </a:extLst>
          </p:cNvPr>
          <p:cNvSpPr txBox="1">
            <a:spLocks/>
          </p:cNvSpPr>
          <p:nvPr/>
        </p:nvSpPr>
        <p:spPr>
          <a:xfrm>
            <a:off x="6680383" y="2526438"/>
            <a:ext cx="4831559" cy="2243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analysis for KLK genes</a:t>
            </a:r>
            <a:endParaRPr lang="en-AU" dirty="0">
              <a:solidFill>
                <a:prstClr val="black"/>
              </a:solidFill>
            </a:endParaRP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5 distinct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KLK12 &amp; isoforms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1: KLKs 4.4, 10.3, 11 and 8.8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2C03A-5CB6-D448-BFC6-07704CC1F333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5" name="ee4pHeader1">
              <a:extLst>
                <a:ext uri="{FF2B5EF4-FFF2-40B4-BE49-F238E27FC236}">
                  <a16:creationId xmlns:a16="http://schemas.microsoft.com/office/drawing/2014/main" id="{A8A2256C-9769-5A4C-9EC1-F33CB172DAE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6" name="AutoShape 2">
              <a:extLst>
                <a:ext uri="{FF2B5EF4-FFF2-40B4-BE49-F238E27FC236}">
                  <a16:creationId xmlns:a16="http://schemas.microsoft.com/office/drawing/2014/main" id="{39FD1D41-80FE-5D49-ABE0-C112001F0641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" name="ee4pHeader2">
              <a:extLst>
                <a:ext uri="{FF2B5EF4-FFF2-40B4-BE49-F238E27FC236}">
                  <a16:creationId xmlns:a16="http://schemas.microsoft.com/office/drawing/2014/main" id="{DC7BDB2E-B689-3749-927C-C245FE0E2ED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AB08634F-41DA-5F4E-9A2E-4326EE6E43D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2F0AB1FD-1BF3-C749-863F-A55830436BC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F6C7135C-E28D-124A-BE06-A37B399214B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4757D23B-F5C7-E640-BD15-57641F4F216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EE4BBD85-558C-6C4F-BD95-B95EBB013D9C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8188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449889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12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Lung </a:t>
            </a:r>
            <a:r>
              <a:rPr lang="de-DE" err="1"/>
              <a:t>cancer</a:t>
            </a:r>
            <a:r>
              <a:rPr lang="de-DE"/>
              <a:t> -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0EE040-1088-A547-832E-04D04227ADA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52" y="611034"/>
            <a:ext cx="5490437" cy="5481989"/>
          </a:xfrm>
        </p:spPr>
      </p:pic>
      <p:sp>
        <p:nvSpPr>
          <p:cNvPr id="14" name="Abgerundetes Rechteck 112">
            <a:extLst>
              <a:ext uri="{FF2B5EF4-FFF2-40B4-BE49-F238E27FC236}">
                <a16:creationId xmlns:a16="http://schemas.microsoft.com/office/drawing/2014/main" id="{DCC7A25A-8A4D-3341-AF10-5B73226C5C10}"/>
              </a:ext>
            </a:extLst>
          </p:cNvPr>
          <p:cNvSpPr/>
          <p:nvPr/>
        </p:nvSpPr>
        <p:spPr>
          <a:xfrm>
            <a:off x="660590" y="2596028"/>
            <a:ext cx="5015511" cy="1512000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9BD78DB1-5CF4-D546-A94B-FA8774EC2B5C}"/>
              </a:ext>
            </a:extLst>
          </p:cNvPr>
          <p:cNvSpPr txBox="1">
            <a:spLocks/>
          </p:cNvSpPr>
          <p:nvPr/>
        </p:nvSpPr>
        <p:spPr>
          <a:xfrm>
            <a:off x="745380" y="2843042"/>
            <a:ext cx="5015511" cy="1017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cumulative variance: 85%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KLK12 marker for four microchips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A66E47-B053-534E-96FD-ED9B40DC8329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7" name="ee4pHeader1">
              <a:extLst>
                <a:ext uri="{FF2B5EF4-FFF2-40B4-BE49-F238E27FC236}">
                  <a16:creationId xmlns:a16="http://schemas.microsoft.com/office/drawing/2014/main" id="{ECD9D62E-81C5-4A45-8EB6-770339831B6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C446A09B-90CD-D14A-A0DC-45E40222D5E9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0852AAD7-44FB-984D-97B6-2F429561925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B1C86A08-6545-AC45-B9B5-D725284C8B4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627B1AF3-F485-3047-8221-368DC50BF9A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CFBE7C3D-C5C6-B548-8642-FAAC784DFC5D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3" name="ee4pHeader2">
              <a:extLst>
                <a:ext uri="{FF2B5EF4-FFF2-40B4-BE49-F238E27FC236}">
                  <a16:creationId xmlns:a16="http://schemas.microsoft.com/office/drawing/2014/main" id="{BE0D106B-49CB-2046-9FED-29318B87998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4D7B9E19-1C18-B241-9087-EA5C908C2E70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29922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5FA544A-8A20-6041-9B74-D83F20A84B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818829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5FA544A-8A20-6041-9B74-D83F20A84B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bgerundetes Rechteck 112">
            <a:extLst>
              <a:ext uri="{FF2B5EF4-FFF2-40B4-BE49-F238E27FC236}">
                <a16:creationId xmlns:a16="http://schemas.microsoft.com/office/drawing/2014/main" id="{08F6CA60-D2BA-724C-9581-167F5F133FA2}"/>
              </a:ext>
            </a:extLst>
          </p:cNvPr>
          <p:cNvSpPr/>
          <p:nvPr/>
        </p:nvSpPr>
        <p:spPr>
          <a:xfrm>
            <a:off x="6096793" y="2351377"/>
            <a:ext cx="5515939" cy="3024000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902739C2-16AF-634E-8A05-0C071D977793}"/>
              </a:ext>
            </a:extLst>
          </p:cNvPr>
          <p:cNvSpPr txBox="1">
            <a:spLocks/>
          </p:cNvSpPr>
          <p:nvPr/>
        </p:nvSpPr>
        <p:spPr>
          <a:xfrm>
            <a:off x="6096794" y="2376951"/>
            <a:ext cx="5490538" cy="290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 Wilcoxon-signed rank test </a:t>
            </a:r>
          </a:p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 KLK10.3 upregulated in lung cancer  reduces 	proliferation </a:t>
            </a:r>
          </a:p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 KLK12 upregulated in lung  pro-angiogenic 	factor</a:t>
            </a:r>
          </a:p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 expression is significantly different in the </a:t>
            </a:r>
            <a:r>
              <a:rPr lang="en-AU" sz="1800">
                <a:solidFill>
                  <a:prstClr val="black"/>
                </a:solidFill>
                <a:sym typeface="Wingdings" panose="05000000000000000000" pitchFamily="2" charset="2"/>
              </a:rPr>
              <a:t>tissues</a:t>
            </a: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	for most of the identified genes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C4E140C-DF8F-4BED-9825-49B6F713C18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7" y="1028700"/>
            <a:ext cx="5200037" cy="5206015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26963F4-BE6F-427E-BFAA-C3F67EBD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Lung </a:t>
            </a:r>
            <a:r>
              <a:rPr lang="en-AU" dirty="0"/>
              <a:t>cancer - hypothesis testing 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C884FC-83F9-4E00-99A0-FB0EA8D3668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76EDB5-5DDA-4D58-9D67-3A58AF7B3E8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>
                <a:solidFill>
                  <a:schemeClr val="bg1"/>
                </a:solidFill>
              </a:rPr>
              <a:pPr/>
              <a:t>13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8" name="Fußzeilenplatzhalter 5">
            <a:extLst>
              <a:ext uri="{FF2B5EF4-FFF2-40B4-BE49-F238E27FC236}">
                <a16:creationId xmlns:a16="http://schemas.microsoft.com/office/drawing/2014/main" id="{53704BDD-E11D-8C43-B748-DABE306FBFCA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6750A2-4120-CB47-9C61-204DE257C39E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0" name="ee4pHeader1">
              <a:extLst>
                <a:ext uri="{FF2B5EF4-FFF2-40B4-BE49-F238E27FC236}">
                  <a16:creationId xmlns:a16="http://schemas.microsoft.com/office/drawing/2014/main" id="{176E9D77-5715-5D45-8EA4-30898972908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9D1A6E18-017C-9442-9125-5B40694A1AB4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B59C7FA9-0E0F-F643-97E7-0758755CE18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8595CB1B-05D7-0549-B636-9AEB1CE0B6EE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4" name="ee4pHeader2">
              <a:extLst>
                <a:ext uri="{FF2B5EF4-FFF2-40B4-BE49-F238E27FC236}">
                  <a16:creationId xmlns:a16="http://schemas.microsoft.com/office/drawing/2014/main" id="{F590D845-76D3-1046-8D48-1C80C70144F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5" name="AutoShape 2">
              <a:extLst>
                <a:ext uri="{FF2B5EF4-FFF2-40B4-BE49-F238E27FC236}">
                  <a16:creationId xmlns:a16="http://schemas.microsoft.com/office/drawing/2014/main" id="{D79DE0B4-2656-3C49-AE5F-2EB201C9F512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" name="ee4pHeader2">
              <a:extLst>
                <a:ext uri="{FF2B5EF4-FFF2-40B4-BE49-F238E27FC236}">
                  <a16:creationId xmlns:a16="http://schemas.microsoft.com/office/drawing/2014/main" id="{72CF957A-5DB0-3740-87E0-A38B635FB0E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7" name="AutoShape 2">
              <a:extLst>
                <a:ext uri="{FF2B5EF4-FFF2-40B4-BE49-F238E27FC236}">
                  <a16:creationId xmlns:a16="http://schemas.microsoft.com/office/drawing/2014/main" id="{D042D643-2EBF-7547-9580-197AAB7EC6A1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0210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78FB519-4F3C-CD4E-B296-DD4C71D416C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09537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78FB519-4F3C-CD4E-B296-DD4C71D416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bgerundetes Rechteck 26">
            <a:extLst>
              <a:ext uri="{FF2B5EF4-FFF2-40B4-BE49-F238E27FC236}">
                <a16:creationId xmlns:a16="http://schemas.microsoft.com/office/drawing/2014/main" id="{8CD95887-919D-AB46-B468-EF3C34DA4BB1}"/>
              </a:ext>
            </a:extLst>
          </p:cNvPr>
          <p:cNvSpPr/>
          <p:nvPr/>
        </p:nvSpPr>
        <p:spPr>
          <a:xfrm>
            <a:off x="6605048" y="4480806"/>
            <a:ext cx="3167603" cy="972000"/>
          </a:xfrm>
          <a:prstGeom prst="roundRect">
            <a:avLst>
              <a:gd name="adj" fmla="val 16913"/>
            </a:avLst>
          </a:prstGeom>
          <a:solidFill>
            <a:srgbClr val="00CFCC">
              <a:alpha val="30000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44" name="Abgerundetes Rechteck 26">
            <a:extLst>
              <a:ext uri="{FF2B5EF4-FFF2-40B4-BE49-F238E27FC236}">
                <a16:creationId xmlns:a16="http://schemas.microsoft.com/office/drawing/2014/main" id="{63D62DE9-F90B-BF47-B1C6-FCBBAD06617C}"/>
              </a:ext>
            </a:extLst>
          </p:cNvPr>
          <p:cNvSpPr/>
          <p:nvPr/>
        </p:nvSpPr>
        <p:spPr>
          <a:xfrm>
            <a:off x="6565372" y="1664630"/>
            <a:ext cx="4500000" cy="2304000"/>
          </a:xfrm>
          <a:prstGeom prst="roundRect">
            <a:avLst>
              <a:gd name="adj" fmla="val 16913"/>
            </a:avLst>
          </a:prstGeom>
          <a:solidFill>
            <a:srgbClr val="00CFCC">
              <a:alpha val="30000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43" name="Abgerundetes Rechteck 26">
            <a:extLst>
              <a:ext uri="{FF2B5EF4-FFF2-40B4-BE49-F238E27FC236}">
                <a16:creationId xmlns:a16="http://schemas.microsoft.com/office/drawing/2014/main" id="{4D0EA099-D621-2B44-9CBA-1850AC367570}"/>
              </a:ext>
            </a:extLst>
          </p:cNvPr>
          <p:cNvSpPr/>
          <p:nvPr/>
        </p:nvSpPr>
        <p:spPr>
          <a:xfrm>
            <a:off x="432320" y="1664630"/>
            <a:ext cx="4374741" cy="2268000"/>
          </a:xfrm>
          <a:prstGeom prst="roundRect">
            <a:avLst>
              <a:gd name="adj" fmla="val 16913"/>
            </a:avLst>
          </a:prstGeom>
          <a:solidFill>
            <a:srgbClr val="00CFCC">
              <a:alpha val="30000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1C31800-DE0F-4883-AE20-AF4AE2B4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AU"/>
              <a:t>Lung cancer - logistic regression analysis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71C968-4393-4F8F-8B92-8B3CD7DA417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3BFE620-94E0-414F-A709-D2154F7D3F85}" type="datetime1">
              <a:rPr lang="en-AU" smtClean="0"/>
              <a:pPr>
                <a:spcAft>
                  <a:spcPts val="600"/>
                </a:spcAft>
              </a:pPr>
              <a:t>21/7/21</a:t>
            </a:fld>
            <a:endParaRPr lang="en-A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C901A4-BE47-4CB9-9071-BAAB871A05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281A957-6520-924B-A9B6-7FAF4EB2D918}" type="slidenum">
              <a:rPr lang="en-AU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AU">
              <a:solidFill>
                <a:schemeClr val="bg1"/>
              </a:solidFill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D6974112-140F-4258-9C16-6378699078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108" y="1776459"/>
            <a:ext cx="4005422" cy="19869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F279CE18-6440-442E-A68C-F6BA4A0A6BC6}"/>
              </a:ext>
            </a:extLst>
          </p:cNvPr>
          <p:cNvSpPr txBox="1"/>
          <p:nvPr/>
        </p:nvSpPr>
        <p:spPr>
          <a:xfrm>
            <a:off x="432320" y="1176034"/>
            <a:ext cx="400542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1600"/>
              <a:t>Overfit model with KLKB1.1</a:t>
            </a:r>
            <a:endParaRPr kumimoji="0" lang="en-AU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3EF5757-113D-4C19-A3D7-93C2E452F4B6}"/>
              </a:ext>
            </a:extLst>
          </p:cNvPr>
          <p:cNvSpPr/>
          <p:nvPr/>
        </p:nvSpPr>
        <p:spPr>
          <a:xfrm>
            <a:off x="622108" y="2483562"/>
            <a:ext cx="2625841" cy="46166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9D71ECD-DCBC-4C28-BE18-E1B32846E231}"/>
              </a:ext>
            </a:extLst>
          </p:cNvPr>
          <p:cNvSpPr txBox="1"/>
          <p:nvPr/>
        </p:nvSpPr>
        <p:spPr>
          <a:xfrm>
            <a:off x="669235" y="4045737"/>
            <a:ext cx="4710269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kumimoji="0" lang="en-AU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main reason for overfit: low sample size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8FD7699-0A30-467E-A3AC-A25CC67AF9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1406" y="1776459"/>
            <a:ext cx="4198708" cy="206868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596D55F-3177-4B6A-91DC-2C5BA550D7B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" r="49674" b="-11844"/>
          <a:stretch/>
        </p:blipFill>
        <p:spPr>
          <a:xfrm>
            <a:off x="6741406" y="4552246"/>
            <a:ext cx="2870431" cy="473842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D1F61607-B168-4682-82C4-F8039AD5C0A6}"/>
              </a:ext>
            </a:extLst>
          </p:cNvPr>
          <p:cNvSpPr txBox="1"/>
          <p:nvPr/>
        </p:nvSpPr>
        <p:spPr>
          <a:xfrm>
            <a:off x="6741407" y="1176034"/>
            <a:ext cx="41987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1600"/>
              <a:t>Regression model with KLK12 </a:t>
            </a:r>
            <a:endParaRPr kumimoji="0" lang="en-AU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3306B3-03E3-46D8-A897-FCBB87E8F6C8}"/>
              </a:ext>
            </a:extLst>
          </p:cNvPr>
          <p:cNvSpPr txBox="1"/>
          <p:nvPr/>
        </p:nvSpPr>
        <p:spPr>
          <a:xfrm>
            <a:off x="6741405" y="4131993"/>
            <a:ext cx="287043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AU" sz="1600"/>
              <a:t>Predictions</a:t>
            </a:r>
            <a:endParaRPr kumimoji="0" lang="en-AU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C15F1853-DD89-4A4D-8A81-84B74FB493B9}"/>
              </a:ext>
            </a:extLst>
          </p:cNvPr>
          <p:cNvSpPr/>
          <p:nvPr/>
        </p:nvSpPr>
        <p:spPr>
          <a:xfrm>
            <a:off x="6795674" y="2512306"/>
            <a:ext cx="2835904" cy="46166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2B40ADE-8A7A-44D0-A292-D2325B4C53F7}"/>
              </a:ext>
            </a:extLst>
          </p:cNvPr>
          <p:cNvSpPr txBox="1"/>
          <p:nvPr/>
        </p:nvSpPr>
        <p:spPr>
          <a:xfrm>
            <a:off x="6795674" y="5554534"/>
            <a:ext cx="471026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defTabSz="825500"/>
            <a:r>
              <a:rPr lang="en-AU" sz="160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AU" sz="1600"/>
              <a:t>p</a:t>
            </a:r>
            <a:r>
              <a:rPr kumimoji="0" lang="en-AU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-value not significant</a:t>
            </a:r>
          </a:p>
          <a:p>
            <a:pPr algn="l" defTabSz="825500"/>
            <a:r>
              <a:rPr lang="en-AU" sz="160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kumimoji="0" lang="en-AU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High uncertainty 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6E576C64-8921-4026-BC06-C6377AC0C2A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0326" t="1" b="8148"/>
          <a:stretch/>
        </p:blipFill>
        <p:spPr>
          <a:xfrm>
            <a:off x="6741405" y="4972407"/>
            <a:ext cx="2870431" cy="394248"/>
          </a:xfrm>
          <a:prstGeom prst="rect">
            <a:avLst/>
          </a:prstGeom>
        </p:spPr>
      </p:pic>
      <p:sp>
        <p:nvSpPr>
          <p:cNvPr id="17" name="Fußzeilenplatzhalter 5">
            <a:extLst>
              <a:ext uri="{FF2B5EF4-FFF2-40B4-BE49-F238E27FC236}">
                <a16:creationId xmlns:a16="http://schemas.microsoft.com/office/drawing/2014/main" id="{1E68EF52-09DA-4F48-B3A0-153472435198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16F853-EBC0-AB4F-8C4F-586EC6E01AE9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7" name="ee4pHeader1">
              <a:extLst>
                <a:ext uri="{FF2B5EF4-FFF2-40B4-BE49-F238E27FC236}">
                  <a16:creationId xmlns:a16="http://schemas.microsoft.com/office/drawing/2014/main" id="{E3E27AD1-E1C9-7C48-A5C0-8E1634A3898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EE736A8D-DAD3-1845-B786-36FF30B9ADF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ee4pHeader2">
              <a:extLst>
                <a:ext uri="{FF2B5EF4-FFF2-40B4-BE49-F238E27FC236}">
                  <a16:creationId xmlns:a16="http://schemas.microsoft.com/office/drawing/2014/main" id="{F3864919-BB44-6541-B55D-F6DA84E4D82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Breast</a:t>
              </a:r>
              <a:r>
                <a:rPr lang="en-AU" sz="1100" b="1">
                  <a:solidFill>
                    <a:schemeClr val="tx1"/>
                  </a:solidFill>
                </a:rPr>
                <a:t> </a:t>
              </a:r>
              <a:r>
                <a:rPr lang="en-AU" sz="110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38" name="AutoShape 2">
              <a:extLst>
                <a:ext uri="{FF2B5EF4-FFF2-40B4-BE49-F238E27FC236}">
                  <a16:creationId xmlns:a16="http://schemas.microsoft.com/office/drawing/2014/main" id="{9CA09D96-4A87-3041-B86E-65E056801723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9" name="ee4pHeader2">
              <a:extLst>
                <a:ext uri="{FF2B5EF4-FFF2-40B4-BE49-F238E27FC236}">
                  <a16:creationId xmlns:a16="http://schemas.microsoft.com/office/drawing/2014/main" id="{57B0317F-B5D7-D147-B57F-9B1E2D32EDB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40" name="AutoShape 2">
              <a:extLst>
                <a:ext uri="{FF2B5EF4-FFF2-40B4-BE49-F238E27FC236}">
                  <a16:creationId xmlns:a16="http://schemas.microsoft.com/office/drawing/2014/main" id="{082FC787-A932-114B-B924-D0C5537C472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1" name="ee4pHeader2">
              <a:extLst>
                <a:ext uri="{FF2B5EF4-FFF2-40B4-BE49-F238E27FC236}">
                  <a16:creationId xmlns:a16="http://schemas.microsoft.com/office/drawing/2014/main" id="{B57809DD-A8A6-DD48-B7CC-2E648C00E72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42" name="AutoShape 2">
              <a:extLst>
                <a:ext uri="{FF2B5EF4-FFF2-40B4-BE49-F238E27FC236}">
                  <a16:creationId xmlns:a16="http://schemas.microsoft.com/office/drawing/2014/main" id="{6FA8479A-C012-504B-86DF-4E94D088A2E6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0541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334324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15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AU" dirty="0"/>
              <a:t>Conclusion and outlook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2E9C32-2A04-F440-9852-C288E05A27C2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9" name="ee4pHeader1">
              <a:extLst>
                <a:ext uri="{FF2B5EF4-FFF2-40B4-BE49-F238E27FC236}">
                  <a16:creationId xmlns:a16="http://schemas.microsoft.com/office/drawing/2014/main" id="{4EB655C7-470F-BC4A-A130-2D16F5DDA74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1EEB3656-C342-0644-A46F-86E8557BFC7E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9F2E7C88-AB36-9245-8FC5-9758651DAD0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687CF98C-665D-C744-B593-F9BC57CD9EF4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3" name="ee4pHeader2">
              <a:extLst>
                <a:ext uri="{FF2B5EF4-FFF2-40B4-BE49-F238E27FC236}">
                  <a16:creationId xmlns:a16="http://schemas.microsoft.com/office/drawing/2014/main" id="{ABF643D4-94F4-5544-A4FF-898DC4CAE10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Lung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F5F99091-F192-3945-B926-05783C243D49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5" name="ee4pHeader2">
              <a:extLst>
                <a:ext uri="{FF2B5EF4-FFF2-40B4-BE49-F238E27FC236}">
                  <a16:creationId xmlns:a16="http://schemas.microsoft.com/office/drawing/2014/main" id="{E1E1E30C-AD7C-9744-A39D-3763C593388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>
                  <a:solidFill>
                    <a:schemeClr val="tx1"/>
                  </a:solidFill>
                </a:rPr>
                <a:t>Disscussion</a:t>
              </a:r>
              <a:endParaRPr lang="en-AU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AutoShape 2">
              <a:extLst>
                <a:ext uri="{FF2B5EF4-FFF2-40B4-BE49-F238E27FC236}">
                  <a16:creationId xmlns:a16="http://schemas.microsoft.com/office/drawing/2014/main" id="{04027725-8010-EE42-AA93-D31B87F38512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7" name="Rechteck 11">
            <a:extLst>
              <a:ext uri="{FF2B5EF4-FFF2-40B4-BE49-F238E27FC236}">
                <a16:creationId xmlns:a16="http://schemas.microsoft.com/office/drawing/2014/main" id="{5DCC42A7-160B-F145-9486-F22C525C8ABF}"/>
              </a:ext>
            </a:extLst>
          </p:cNvPr>
          <p:cNvSpPr/>
          <p:nvPr/>
        </p:nvSpPr>
        <p:spPr>
          <a:xfrm>
            <a:off x="423863" y="3052010"/>
            <a:ext cx="11344275" cy="748487"/>
          </a:xfrm>
          <a:prstGeom prst="rect">
            <a:avLst/>
          </a:prstGeom>
          <a:solidFill>
            <a:srgbClr val="E6E5E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600" dirty="0"/>
          </a:p>
        </p:txBody>
      </p:sp>
      <p:sp>
        <p:nvSpPr>
          <p:cNvPr id="28" name="Rechteck 20">
            <a:extLst>
              <a:ext uri="{FF2B5EF4-FFF2-40B4-BE49-F238E27FC236}">
                <a16:creationId xmlns:a16="http://schemas.microsoft.com/office/drawing/2014/main" id="{D600759F-37B3-A848-985F-EFEE358831F5}"/>
              </a:ext>
            </a:extLst>
          </p:cNvPr>
          <p:cNvSpPr/>
          <p:nvPr/>
        </p:nvSpPr>
        <p:spPr>
          <a:xfrm>
            <a:off x="423863" y="3797234"/>
            <a:ext cx="11344275" cy="1487704"/>
          </a:xfrm>
          <a:prstGeom prst="rect">
            <a:avLst/>
          </a:prstGeom>
          <a:solidFill>
            <a:srgbClr val="E6E5E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600" dirty="0"/>
          </a:p>
        </p:txBody>
      </p:sp>
      <p:sp>
        <p:nvSpPr>
          <p:cNvPr id="29" name="Rechtwinkliges Dreieck 22">
            <a:extLst>
              <a:ext uri="{FF2B5EF4-FFF2-40B4-BE49-F238E27FC236}">
                <a16:creationId xmlns:a16="http://schemas.microsoft.com/office/drawing/2014/main" id="{9E2583C1-D150-D14A-8B4A-2E8BCE91F924}"/>
              </a:ext>
            </a:extLst>
          </p:cNvPr>
          <p:cNvSpPr/>
          <p:nvPr/>
        </p:nvSpPr>
        <p:spPr>
          <a:xfrm flipH="1">
            <a:off x="5866228" y="2989530"/>
            <a:ext cx="5889074" cy="2312118"/>
          </a:xfrm>
          <a:prstGeom prst="rtTriangl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0" name="Rechtwinkliges Dreieck 21">
            <a:extLst>
              <a:ext uri="{FF2B5EF4-FFF2-40B4-BE49-F238E27FC236}">
                <a16:creationId xmlns:a16="http://schemas.microsoft.com/office/drawing/2014/main" id="{B3D993EE-0C06-864F-AB85-295F8A7C1EB7}"/>
              </a:ext>
            </a:extLst>
          </p:cNvPr>
          <p:cNvSpPr/>
          <p:nvPr/>
        </p:nvSpPr>
        <p:spPr>
          <a:xfrm>
            <a:off x="422277" y="3081491"/>
            <a:ext cx="5693696" cy="2220156"/>
          </a:xfrm>
          <a:prstGeom prst="rtTriangle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31" name="Ellipse 84">
            <a:extLst>
              <a:ext uri="{FF2B5EF4-FFF2-40B4-BE49-F238E27FC236}">
                <a16:creationId xmlns:a16="http://schemas.microsoft.com/office/drawing/2014/main" id="{C6CF2C8E-8890-6F4E-9250-9195CF8704D9}"/>
              </a:ext>
            </a:extLst>
          </p:cNvPr>
          <p:cNvSpPr>
            <a:spLocks noChangeAspect="1"/>
          </p:cNvSpPr>
          <p:nvPr/>
        </p:nvSpPr>
        <p:spPr>
          <a:xfrm>
            <a:off x="850321" y="1874916"/>
            <a:ext cx="3141704" cy="3141704"/>
          </a:xfrm>
          <a:prstGeom prst="ellipse">
            <a:avLst/>
          </a:prstGeom>
          <a:solidFill>
            <a:schemeClr val="bg1"/>
          </a:solidFill>
          <a:ln w="76200" cap="flat">
            <a:solidFill>
              <a:srgbClr val="00CFC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825500"/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35" name="Ellipse 3">
            <a:extLst>
              <a:ext uri="{FF2B5EF4-FFF2-40B4-BE49-F238E27FC236}">
                <a16:creationId xmlns:a16="http://schemas.microsoft.com/office/drawing/2014/main" id="{463B8E29-E043-3E40-84EC-47E8650D221D}"/>
              </a:ext>
            </a:extLst>
          </p:cNvPr>
          <p:cNvSpPr>
            <a:spLocks noChangeAspect="1"/>
          </p:cNvSpPr>
          <p:nvPr/>
        </p:nvSpPr>
        <p:spPr>
          <a:xfrm>
            <a:off x="4387254" y="1855402"/>
            <a:ext cx="3240000" cy="3161218"/>
          </a:xfrm>
          <a:prstGeom prst="ellipse">
            <a:avLst/>
          </a:prstGeom>
          <a:solidFill>
            <a:schemeClr val="bg1"/>
          </a:solidFill>
          <a:ln w="76200" cap="flat">
            <a:solidFill>
              <a:srgbClr val="00CFC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defTabSz="825500"/>
            <a:endParaRPr lang="de-DE" sz="1800" dirty="0">
              <a:solidFill>
                <a:schemeClr val="tx1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36" name="Ellipse 86">
            <a:extLst>
              <a:ext uri="{FF2B5EF4-FFF2-40B4-BE49-F238E27FC236}">
                <a16:creationId xmlns:a16="http://schemas.microsoft.com/office/drawing/2014/main" id="{79712BA0-AA83-7C43-9B81-31F69226FDAC}"/>
              </a:ext>
            </a:extLst>
          </p:cNvPr>
          <p:cNvSpPr>
            <a:spLocks noChangeAspect="1"/>
          </p:cNvSpPr>
          <p:nvPr/>
        </p:nvSpPr>
        <p:spPr>
          <a:xfrm>
            <a:off x="8093274" y="1874916"/>
            <a:ext cx="3141704" cy="3141704"/>
          </a:xfrm>
          <a:prstGeom prst="ellipse">
            <a:avLst/>
          </a:prstGeom>
          <a:solidFill>
            <a:schemeClr val="bg1"/>
          </a:solidFill>
          <a:ln w="76200" cap="flat">
            <a:solidFill>
              <a:srgbClr val="00CFC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1600" dirty="0"/>
          </a:p>
        </p:txBody>
      </p:sp>
      <p:sp>
        <p:nvSpPr>
          <p:cNvPr id="37" name="Textfeld 10">
            <a:extLst>
              <a:ext uri="{FF2B5EF4-FFF2-40B4-BE49-F238E27FC236}">
                <a16:creationId xmlns:a16="http://schemas.microsoft.com/office/drawing/2014/main" id="{72732F38-7FFC-C14E-935A-0B153BA1114B}"/>
              </a:ext>
            </a:extLst>
          </p:cNvPr>
          <p:cNvSpPr txBox="1"/>
          <p:nvPr/>
        </p:nvSpPr>
        <p:spPr>
          <a:xfrm>
            <a:off x="1109766" y="2936394"/>
            <a:ext cx="283362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endParaRPr lang="de-DE" sz="1800" dirty="0">
              <a:solidFill>
                <a:srgbClr val="252D5C"/>
              </a:solidFill>
            </a:endParaRPr>
          </a:p>
          <a:p>
            <a:pPr defTabSz="825500"/>
            <a:endParaRPr lang="de-DE" sz="1800" dirty="0">
              <a:solidFill>
                <a:srgbClr val="252D5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6F17AA9-8FCC-D740-ADB1-62F8ACDAE362}"/>
              </a:ext>
            </a:extLst>
          </p:cNvPr>
          <p:cNvSpPr/>
          <p:nvPr/>
        </p:nvSpPr>
        <p:spPr>
          <a:xfrm>
            <a:off x="9304126" y="1584826"/>
            <a:ext cx="720000" cy="720000"/>
          </a:xfrm>
          <a:prstGeom prst="ellipse">
            <a:avLst/>
          </a:prstGeom>
          <a:solidFill>
            <a:srgbClr val="00CF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3" name="Textfeld 19">
            <a:extLst>
              <a:ext uri="{FF2B5EF4-FFF2-40B4-BE49-F238E27FC236}">
                <a16:creationId xmlns:a16="http://schemas.microsoft.com/office/drawing/2014/main" id="{0284F7AB-528E-2244-B0E3-1A435D662CC8}"/>
              </a:ext>
            </a:extLst>
          </p:cNvPr>
          <p:cNvSpPr txBox="1"/>
          <p:nvPr/>
        </p:nvSpPr>
        <p:spPr>
          <a:xfrm>
            <a:off x="8429048" y="3011553"/>
            <a:ext cx="258015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FCF0C38-1B11-3546-97FF-4A5E258FA00B}"/>
              </a:ext>
            </a:extLst>
          </p:cNvPr>
          <p:cNvSpPr/>
          <p:nvPr/>
        </p:nvSpPr>
        <p:spPr>
          <a:xfrm>
            <a:off x="5647254" y="1584826"/>
            <a:ext cx="720000" cy="720000"/>
          </a:xfrm>
          <a:prstGeom prst="ellipse">
            <a:avLst/>
          </a:prstGeom>
          <a:solidFill>
            <a:srgbClr val="00CF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549AFD-B17B-D747-B109-3A0B69402C3A}"/>
              </a:ext>
            </a:extLst>
          </p:cNvPr>
          <p:cNvSpPr/>
          <p:nvPr/>
        </p:nvSpPr>
        <p:spPr>
          <a:xfrm>
            <a:off x="2061173" y="1584826"/>
            <a:ext cx="720000" cy="720000"/>
          </a:xfrm>
          <a:prstGeom prst="ellipse">
            <a:avLst/>
          </a:prstGeom>
          <a:solidFill>
            <a:srgbClr val="00CF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6" name="Textfeld 19">
            <a:extLst>
              <a:ext uri="{FF2B5EF4-FFF2-40B4-BE49-F238E27FC236}">
                <a16:creationId xmlns:a16="http://schemas.microsoft.com/office/drawing/2014/main" id="{5EE46F44-EB68-E247-ABEF-085289863A2F}"/>
              </a:ext>
            </a:extLst>
          </p:cNvPr>
          <p:cNvSpPr txBox="1"/>
          <p:nvPr/>
        </p:nvSpPr>
        <p:spPr>
          <a:xfrm>
            <a:off x="8429048" y="2542970"/>
            <a:ext cx="258015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AU" sz="1800" b="1" dirty="0">
                <a:solidFill>
                  <a:srgbClr val="00CFCC"/>
                </a:solidFill>
              </a:rPr>
              <a:t>Outlook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Comparative value with healthy tissue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More samples for analysis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7" name="Textfeld 19">
            <a:extLst>
              <a:ext uri="{FF2B5EF4-FFF2-40B4-BE49-F238E27FC236}">
                <a16:creationId xmlns:a16="http://schemas.microsoft.com/office/drawing/2014/main" id="{73FBC422-EDF7-E644-B086-8AA8F4E71E52}"/>
              </a:ext>
            </a:extLst>
          </p:cNvPr>
          <p:cNvSpPr txBox="1"/>
          <p:nvPr/>
        </p:nvSpPr>
        <p:spPr>
          <a:xfrm>
            <a:off x="4717178" y="2542970"/>
            <a:ext cx="2580151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AU" sz="1800" b="1" dirty="0">
                <a:solidFill>
                  <a:srgbClr val="00CFCC"/>
                </a:solidFill>
              </a:rPr>
              <a:t>Note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No breast cancer healthy tissue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Small number of samples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A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48" name="Textfeld 19">
            <a:extLst>
              <a:ext uri="{FF2B5EF4-FFF2-40B4-BE49-F238E27FC236}">
                <a16:creationId xmlns:a16="http://schemas.microsoft.com/office/drawing/2014/main" id="{736C753A-1F6F-934E-AA79-6C86834B53F7}"/>
              </a:ext>
            </a:extLst>
          </p:cNvPr>
          <p:cNvSpPr txBox="1"/>
          <p:nvPr/>
        </p:nvSpPr>
        <p:spPr>
          <a:xfrm>
            <a:off x="1131098" y="2527581"/>
            <a:ext cx="2580151" cy="185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AU" sz="1800" b="1" dirty="0">
                <a:solidFill>
                  <a:srgbClr val="00CFCC"/>
                </a:solidFill>
              </a:rPr>
              <a:t>Results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breast cancer: </a:t>
            </a:r>
          </a:p>
          <a:p>
            <a:pPr algn="l" defTabSz="825500">
              <a:tabLst>
                <a:tab pos="306388" algn="l"/>
                <a:tab pos="431800" algn="l"/>
              </a:tabLst>
            </a:pPr>
            <a:r>
              <a:rPr lang="en-AU" sz="1600" dirty="0"/>
              <a:t>	few overexpression</a:t>
            </a:r>
          </a:p>
          <a:p>
            <a:pPr marL="285750" indent="-285750" algn="l" defTabSz="825500">
              <a:buFont typeface="Arial" panose="020B0604020202020204" pitchFamily="34" charset="0"/>
              <a:buChar char="•"/>
            </a:pPr>
            <a:r>
              <a:rPr lang="en-AU" sz="1600" dirty="0"/>
              <a:t>lung cancer: </a:t>
            </a:r>
          </a:p>
          <a:p>
            <a:pPr algn="l" defTabSz="825500">
              <a:tabLst>
                <a:tab pos="306388" algn="l"/>
              </a:tabLst>
            </a:pPr>
            <a:r>
              <a:rPr lang="en-AU" sz="1600" dirty="0"/>
              <a:t>	different expression</a:t>
            </a:r>
          </a:p>
          <a:p>
            <a:pPr algn="l" defTabSz="825500">
              <a:tabLst>
                <a:tab pos="306388" algn="l"/>
                <a:tab pos="476250" algn="l"/>
              </a:tabLst>
            </a:pPr>
            <a:r>
              <a:rPr lang="en-AU" sz="1600" dirty="0"/>
              <a:t>	in carcinoma and 	healthy tissue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2A759-059E-424B-9195-F96E65EC2C76}"/>
              </a:ext>
            </a:extLst>
          </p:cNvPr>
          <p:cNvSpPr txBox="1"/>
          <p:nvPr/>
        </p:nvSpPr>
        <p:spPr>
          <a:xfrm>
            <a:off x="2572593" y="5542538"/>
            <a:ext cx="70484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AU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Kallikrein genes are possible good biomarkers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73030E-C3AB-EA41-8DCE-8066AD0654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73" y="1721472"/>
            <a:ext cx="450136" cy="4501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F4D0F-486A-E04A-AB94-DB68FB49FE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193" y="1726427"/>
            <a:ext cx="432000" cy="43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04D964-DA67-9140-9906-807C6CB015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25" y="1734830"/>
            <a:ext cx="425001" cy="4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7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62564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16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7A912C4-776D-904C-A487-6045D0B9335A}"/>
              </a:ext>
            </a:extLst>
          </p:cNvPr>
          <p:cNvSpPr/>
          <p:nvPr/>
        </p:nvSpPr>
        <p:spPr>
          <a:xfrm>
            <a:off x="3936794" y="1629000"/>
            <a:ext cx="4320000" cy="3600000"/>
          </a:xfrm>
          <a:prstGeom prst="roundRect">
            <a:avLst/>
          </a:prstGeom>
          <a:solidFill>
            <a:srgbClr val="9FE7E5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3D0C0F3C-473C-824E-A7EF-3232C8A3BC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60779" y="1792985"/>
            <a:ext cx="3272030" cy="32720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31B66C-259A-5B47-81AC-ADC789EF25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41067-9FE6-3649-B041-739B615E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err="1"/>
              <a:t>Questions</a:t>
            </a:r>
            <a:r>
              <a:rPr lang="de-DE"/>
              <a:t>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6861C4-4D06-424A-82FE-95024D1F95C8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0" name="ee4pHeader1">
              <a:extLst>
                <a:ext uri="{FF2B5EF4-FFF2-40B4-BE49-F238E27FC236}">
                  <a16:creationId xmlns:a16="http://schemas.microsoft.com/office/drawing/2014/main" id="{5425CCE6-C1D6-744E-9695-D055F9E87E5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61AD8C53-7C33-C640-81C0-2480E47402C2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BBE0144B-A9A8-0243-B35B-D5689611996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Breast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30D9BA35-DDCB-8543-B5B0-6AD982681323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4" name="ee4pHeader2">
              <a:extLst>
                <a:ext uri="{FF2B5EF4-FFF2-40B4-BE49-F238E27FC236}">
                  <a16:creationId xmlns:a16="http://schemas.microsoft.com/office/drawing/2014/main" id="{FF370C9D-88C1-CF4B-9B49-096F6FB48A8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Lung</a:t>
              </a:r>
              <a:r>
                <a:rPr lang="en-AU" sz="1100" b="1" dirty="0">
                  <a:solidFill>
                    <a:schemeClr val="tx1"/>
                  </a:solidFill>
                </a:rPr>
                <a:t> </a:t>
              </a:r>
              <a:r>
                <a:rPr lang="en-AU" sz="1100" dirty="0">
                  <a:solidFill>
                    <a:schemeClr val="tx1"/>
                  </a:solidFill>
                </a:rPr>
                <a:t>cancer</a:t>
              </a:r>
            </a:p>
          </p:txBody>
        </p:sp>
        <p:sp>
          <p:nvSpPr>
            <p:cNvPr id="25" name="AutoShape 2">
              <a:extLst>
                <a:ext uri="{FF2B5EF4-FFF2-40B4-BE49-F238E27FC236}">
                  <a16:creationId xmlns:a16="http://schemas.microsoft.com/office/drawing/2014/main" id="{FCE7F02A-69C2-5746-9F73-6A006F494676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" name="ee4pHeader2">
              <a:extLst>
                <a:ext uri="{FF2B5EF4-FFF2-40B4-BE49-F238E27FC236}">
                  <a16:creationId xmlns:a16="http://schemas.microsoft.com/office/drawing/2014/main" id="{87EF3E22-B934-424A-99C6-E5677450F8C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>
                  <a:solidFill>
                    <a:schemeClr val="tx1"/>
                  </a:solidFill>
                </a:rPr>
                <a:t>Disscussion</a:t>
              </a:r>
              <a:endParaRPr lang="en-AU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AutoShape 2">
              <a:extLst>
                <a:ext uri="{FF2B5EF4-FFF2-40B4-BE49-F238E27FC236}">
                  <a16:creationId xmlns:a16="http://schemas.microsoft.com/office/drawing/2014/main" id="{28876A0C-82E9-654D-A08E-A8C3364577B2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3284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2E26613-5CF3-FC4D-B0AD-420612DDDF8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15194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2E26613-5CF3-FC4D-B0AD-420612DDD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r>
              <a:rPr lang="en-GB"/>
              <a:t>Theory of the Wilcoxon-Mann-Whitney test</a:t>
            </a:r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17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25" name="Fußzeilenplatzhalter 5">
            <a:extLst>
              <a:ext uri="{FF2B5EF4-FFF2-40B4-BE49-F238E27FC236}">
                <a16:creationId xmlns:a16="http://schemas.microsoft.com/office/drawing/2014/main" id="{AC9C7609-5292-5C41-A260-60F9336ACE45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1FB0367-9B7C-4707-917B-4B38EEE41758}"/>
              </a:ext>
            </a:extLst>
          </p:cNvPr>
          <p:cNvSpPr txBox="1"/>
          <p:nvPr/>
        </p:nvSpPr>
        <p:spPr>
          <a:xfrm>
            <a:off x="187622" y="2193518"/>
            <a:ext cx="1181834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endParaRPr lang="en-GB" sz="1800"/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endParaRPr lang="en-GB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A214A5-06FD-9741-B865-BD96D181EE30}"/>
                  </a:ext>
                </a:extLst>
              </p:cNvPr>
              <p:cNvSpPr>
                <a:spLocks noGrp="1"/>
              </p:cNvSpPr>
              <p:nvPr>
                <p:ph sz="quarter" idx="16"/>
              </p:nvPr>
            </p:nvSpPr>
            <p:spPr>
              <a:xfrm>
                <a:off x="425450" y="956310"/>
                <a:ext cx="11344275" cy="4837113"/>
              </a:xfrm>
            </p:spPr>
            <p:txBody>
              <a:bodyPr/>
              <a:lstStyle/>
              <a:p>
                <a:r>
                  <a:rPr lang="en-AU"/>
                  <a:t>Nonparametic test</a:t>
                </a:r>
              </a:p>
              <a:p>
                <a:r>
                  <a:rPr lang="en-AU"/>
                  <a:t>Test statistics:</a:t>
                </a:r>
              </a:p>
              <a:p>
                <a:pPr marL="317500" lvl="1" indent="0">
                  <a:buNone/>
                </a:pPr>
                <a:endParaRPr lang="en-AU">
                  <a:latin typeface="Cambria Math" panose="02040503050406030204" pitchFamily="18" charset="0"/>
                </a:endParaRPr>
              </a:p>
              <a:p>
                <a:pPr marL="317500" lvl="1" indent="0">
                  <a:buNone/>
                </a:pPr>
                <a:r>
                  <a:rPr lang="en-AU" b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 sz="2400" b="0" i="0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400" b="0" i="0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de-DE" sz="2400" b="0" i="0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2400" b="0" i="0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de-DE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AU" sz="2400"/>
                  <a:t>				</a:t>
                </a:r>
                <a:r>
                  <a:rPr lang="de-DE" sz="24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>
                        <a:latin typeface="Cambria Math" panose="02040503050406030204" pitchFamily="18" charset="0"/>
                      </a:rPr>
                      <m:t>R</m:t>
                    </m:r>
                    <m:r>
                      <a:rPr lang="de-DE" sz="2400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AU" sz="2400"/>
                  <a:t>: </a:t>
                </a:r>
                <a:r>
                  <a:rPr lang="en-AU" sz="2000"/>
                  <a:t>Rank sum of group 1</a:t>
                </a:r>
              </a:p>
              <a:p>
                <a:pPr marL="317500" lvl="1" indent="0">
                  <a:buNone/>
                </a:pPr>
                <a:endParaRPr lang="en-AU" sz="2000"/>
              </a:p>
              <a:p>
                <a:pPr marL="317500" lvl="1" indent="0">
                  <a:buNone/>
                </a:pPr>
                <a:endParaRPr lang="en-AU" sz="240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A214A5-06FD-9741-B865-BD96D181E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6"/>
              </p:nvPr>
            </p:nvSpPr>
            <p:spPr>
              <a:xfrm>
                <a:off x="425450" y="956310"/>
                <a:ext cx="11344275" cy="4837113"/>
              </a:xfrm>
              <a:blipFill>
                <a:blip r:embed="rId6"/>
                <a:stretch>
                  <a:fillRect l="-806" t="-2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0482FC6B-4F68-4F15-8E4B-AF92135A7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819851"/>
            <a:ext cx="3505845" cy="502134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6F465CD-2EB4-4391-8DE9-17E89B0D45E7}"/>
              </a:ext>
            </a:extLst>
          </p:cNvPr>
          <p:cNvSpPr txBox="1"/>
          <p:nvPr/>
        </p:nvSpPr>
        <p:spPr>
          <a:xfrm>
            <a:off x="7166432" y="6160309"/>
            <a:ext cx="5109003" cy="264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Carl Herrmann, </a:t>
            </a:r>
            <a:r>
              <a:rPr lang="de-DE" sz="1050"/>
              <a:t>Health Data Science Unit - Medizinische Fakultät Heidelberg </a:t>
            </a:r>
            <a:endParaRPr kumimoji="0" lang="de-DE" sz="1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09991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EC843FC-7836-43B6-8991-6BA88C58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Theory of the Wilcoxon signed rank test</a:t>
            </a:r>
            <a:br>
              <a:rPr lang="en-GB"/>
            </a:b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B9479DE-D802-476C-943F-5F86A42A111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E4ADA0-47E9-4977-8A12-072313ECC6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2B71129-B731-41DF-9394-F9C990A4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5" y="664024"/>
            <a:ext cx="8185436" cy="525223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8B3AC89-B3AC-4F44-8BDC-A5C94CA38846}"/>
              </a:ext>
            </a:extLst>
          </p:cNvPr>
          <p:cNvSpPr txBox="1"/>
          <p:nvPr/>
        </p:nvSpPr>
        <p:spPr>
          <a:xfrm>
            <a:off x="7166432" y="6160309"/>
            <a:ext cx="5109003" cy="264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Carl Herrmann, </a:t>
            </a:r>
            <a:r>
              <a:rPr lang="de-DE" sz="1050"/>
              <a:t>Health Data Science Unit - Medizinische Fakultät Heidelberg </a:t>
            </a:r>
            <a:endParaRPr kumimoji="0" lang="de-DE" sz="1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9D76ADBE-4808-EC49-BFCE-BB686D63E062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4742404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993E279-F613-4DD7-8C46-EA7CFDFB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 </a:t>
            </a:r>
            <a:r>
              <a:rPr lang="de-DE" err="1"/>
              <a:t>structure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hypothesis</a:t>
            </a:r>
            <a:r>
              <a:rPr lang="de-DE"/>
              <a:t> </a:t>
            </a:r>
            <a:r>
              <a:rPr lang="de-DE" err="1"/>
              <a:t>testing</a:t>
            </a:r>
            <a:r>
              <a:rPr lang="de-DE"/>
              <a:t> 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35AEA8-1E65-4062-9E85-48A824EBB81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2FC95C-A6EC-4713-85EB-121E300623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8D972C2-AC5D-43B7-8590-EC34CB79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3042" b="69275"/>
          <a:stretch/>
        </p:blipFill>
        <p:spPr>
          <a:xfrm>
            <a:off x="350142" y="1742324"/>
            <a:ext cx="3978789" cy="54163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154339F-1452-48A2-AEFE-96F355DE2B08}"/>
              </a:ext>
            </a:extLst>
          </p:cNvPr>
          <p:cNvSpPr/>
          <p:nvPr/>
        </p:nvSpPr>
        <p:spPr>
          <a:xfrm>
            <a:off x="350142" y="1006075"/>
            <a:ext cx="2987416" cy="36933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Maire et al., 2013</a:t>
            </a: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A652E0B-71E3-4E81-B5F5-7D643D6E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2" y="2757169"/>
            <a:ext cx="4214718" cy="7832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1C7F01D-EE29-48A2-ABA9-4B4701E808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50142" y="4100831"/>
            <a:ext cx="5710212" cy="144359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BB68938-6487-47AC-ABE0-D0F6E4890CE1}"/>
              </a:ext>
            </a:extLst>
          </p:cNvPr>
          <p:cNvSpPr/>
          <p:nvPr/>
        </p:nvSpPr>
        <p:spPr>
          <a:xfrm>
            <a:off x="6795164" y="1006075"/>
            <a:ext cx="2987416" cy="36933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Cai et al., 2021</a:t>
            </a: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CB5AE5D-65B6-4009-AAEC-1FD35BC39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164" y="1675713"/>
            <a:ext cx="4659342" cy="773536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673A2FC-234A-4219-8F27-A02543807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164" y="3662502"/>
            <a:ext cx="5170375" cy="144359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C1399C-5B50-49C7-A4A7-AAA287C76480}"/>
              </a:ext>
            </a:extLst>
          </p:cNvPr>
          <p:cNvSpPr/>
          <p:nvPr/>
        </p:nvSpPr>
        <p:spPr>
          <a:xfrm>
            <a:off x="350143" y="2560518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Main </a:t>
            </a:r>
            <a:r>
              <a:rPr kumimoji="0" lang="de-DE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command</a:t>
            </a:r>
            <a:endParaRPr kumimoji="0" lang="en-GB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43BB734-852D-46B3-B136-A53908C467B0}"/>
              </a:ext>
            </a:extLst>
          </p:cNvPr>
          <p:cNvSpPr/>
          <p:nvPr/>
        </p:nvSpPr>
        <p:spPr>
          <a:xfrm>
            <a:off x="350143" y="3904180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Output</a:t>
            </a:r>
            <a:endParaRPr kumimoji="0" lang="en-GB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B488FB0-13F8-4533-B2B4-35579000AE93}"/>
              </a:ext>
            </a:extLst>
          </p:cNvPr>
          <p:cNvSpPr/>
          <p:nvPr/>
        </p:nvSpPr>
        <p:spPr>
          <a:xfrm>
            <a:off x="6795164" y="3438911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Main </a:t>
            </a:r>
            <a:r>
              <a:rPr kumimoji="0" lang="de-DE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command</a:t>
            </a:r>
            <a:endParaRPr kumimoji="0" lang="en-GB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E918B48-EBFC-4AB4-A706-741AC0FD83DC}"/>
              </a:ext>
            </a:extLst>
          </p:cNvPr>
          <p:cNvSpPr/>
          <p:nvPr/>
        </p:nvSpPr>
        <p:spPr>
          <a:xfrm>
            <a:off x="6795164" y="4182501"/>
            <a:ext cx="5146182" cy="359019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D88C94-A65B-419B-93F3-ECC9945C94D4}"/>
              </a:ext>
            </a:extLst>
          </p:cNvPr>
          <p:cNvSpPr/>
          <p:nvPr/>
        </p:nvSpPr>
        <p:spPr>
          <a:xfrm>
            <a:off x="350143" y="1554550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Input </a:t>
            </a:r>
            <a:r>
              <a:rPr kumimoji="0" lang="de-DE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structure</a:t>
            </a:r>
            <a:endParaRPr kumimoji="0" lang="en-GB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ED11B09-EAEF-4B0D-992C-6923F95076A6}"/>
              </a:ext>
            </a:extLst>
          </p:cNvPr>
          <p:cNvSpPr/>
          <p:nvPr/>
        </p:nvSpPr>
        <p:spPr>
          <a:xfrm>
            <a:off x="6795164" y="1494775"/>
            <a:ext cx="2987416" cy="184666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Input </a:t>
            </a:r>
            <a:r>
              <a:rPr kumimoji="0" 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structure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93003E8-B8C9-44D0-82B7-EAC3E4C6656D}"/>
              </a:ext>
            </a:extLst>
          </p:cNvPr>
          <p:cNvSpPr/>
          <p:nvPr/>
        </p:nvSpPr>
        <p:spPr>
          <a:xfrm>
            <a:off x="350142" y="3139578"/>
            <a:ext cx="4214718" cy="12178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9" name="Fußzeilenplatzhalter 5">
            <a:extLst>
              <a:ext uri="{FF2B5EF4-FFF2-40B4-BE49-F238E27FC236}">
                <a16:creationId xmlns:a16="http://schemas.microsoft.com/office/drawing/2014/main" id="{8533CD84-E8DD-9F42-A1E9-96ED1546BAFB}"/>
              </a:ext>
            </a:extLst>
          </p:cNvPr>
          <p:cNvSpPr txBox="1">
            <a:spLocks noGrp="1"/>
          </p:cNvSpPr>
          <p:nvPr>
            <p:ph type="ftr" sz="quarter" idx="14"/>
          </p:nvPr>
        </p:nvSpPr>
        <p:spPr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1244347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r>
              <a:rPr lang="de-DE"/>
              <a:t>Agenda</a:t>
            </a:r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2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25" name="Fußzeilenplatzhalter 5">
            <a:extLst>
              <a:ext uri="{FF2B5EF4-FFF2-40B4-BE49-F238E27FC236}">
                <a16:creationId xmlns:a16="http://schemas.microsoft.com/office/drawing/2014/main" id="{AC9C7609-5292-5C41-A260-60F9336ACE45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30C8F0-2F7A-224E-9F3C-E7935991BD0F}"/>
              </a:ext>
            </a:extLst>
          </p:cNvPr>
          <p:cNvGrpSpPr/>
          <p:nvPr/>
        </p:nvGrpSpPr>
        <p:grpSpPr>
          <a:xfrm>
            <a:off x="1511837" y="1648766"/>
            <a:ext cx="9083488" cy="3560468"/>
            <a:chOff x="838986" y="1505803"/>
            <a:chExt cx="7092526" cy="2517647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7ABFDA0-EF8C-CC4E-98F4-09D237AC2A0C}"/>
                </a:ext>
              </a:extLst>
            </p:cNvPr>
            <p:cNvSpPr/>
            <p:nvPr/>
          </p:nvSpPr>
          <p:spPr>
            <a:xfrm>
              <a:off x="838987" y="1505803"/>
              <a:ext cx="6498234" cy="563514"/>
            </a:xfrm>
            <a:custGeom>
              <a:avLst/>
              <a:gdLst>
                <a:gd name="connsiteX0" fmla="*/ 0 w 17241733"/>
                <a:gd name="connsiteY0" fmla="*/ 0 h 1495168"/>
                <a:gd name="connsiteX1" fmla="*/ 16787023 w 17241733"/>
                <a:gd name="connsiteY1" fmla="*/ 0 h 1495168"/>
                <a:gd name="connsiteX2" fmla="*/ 17241733 w 17241733"/>
                <a:gd name="connsiteY2" fmla="*/ 1495168 h 1495168"/>
                <a:gd name="connsiteX3" fmla="*/ 454711 w 17241733"/>
                <a:gd name="connsiteY3" fmla="*/ 1495168 h 14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1733" h="1495168">
                  <a:moveTo>
                    <a:pt x="0" y="0"/>
                  </a:moveTo>
                  <a:lnTo>
                    <a:pt x="16787023" y="0"/>
                  </a:lnTo>
                  <a:lnTo>
                    <a:pt x="17241733" y="1495168"/>
                  </a:lnTo>
                  <a:lnTo>
                    <a:pt x="454711" y="1495168"/>
                  </a:lnTo>
                  <a:close/>
                </a:path>
              </a:pathLst>
            </a:custGeom>
            <a:solidFill>
              <a:srgbClr val="E7E5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39CAFBA-9D07-1B4E-8DB4-2F016AB0E986}"/>
                </a:ext>
              </a:extLst>
            </p:cNvPr>
            <p:cNvSpPr/>
            <p:nvPr/>
          </p:nvSpPr>
          <p:spPr>
            <a:xfrm>
              <a:off x="1037084" y="2157181"/>
              <a:ext cx="6498234" cy="563514"/>
            </a:xfrm>
            <a:custGeom>
              <a:avLst/>
              <a:gdLst>
                <a:gd name="connsiteX0" fmla="*/ 0 w 17241733"/>
                <a:gd name="connsiteY0" fmla="*/ 0 h 1495168"/>
                <a:gd name="connsiteX1" fmla="*/ 16787023 w 17241733"/>
                <a:gd name="connsiteY1" fmla="*/ 0 h 1495168"/>
                <a:gd name="connsiteX2" fmla="*/ 17241733 w 17241733"/>
                <a:gd name="connsiteY2" fmla="*/ 1495168 h 1495168"/>
                <a:gd name="connsiteX3" fmla="*/ 454711 w 17241733"/>
                <a:gd name="connsiteY3" fmla="*/ 1495168 h 14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1733" h="1495168">
                  <a:moveTo>
                    <a:pt x="0" y="0"/>
                  </a:moveTo>
                  <a:lnTo>
                    <a:pt x="16787023" y="0"/>
                  </a:lnTo>
                  <a:lnTo>
                    <a:pt x="17241733" y="1495168"/>
                  </a:lnTo>
                  <a:lnTo>
                    <a:pt x="454711" y="1495168"/>
                  </a:lnTo>
                  <a:close/>
                </a:path>
              </a:pathLst>
            </a:custGeom>
            <a:solidFill>
              <a:srgbClr val="E7E5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5FE0FB5-44FF-124E-AE34-85B626A822D6}"/>
                </a:ext>
              </a:extLst>
            </p:cNvPr>
            <p:cNvSpPr/>
            <p:nvPr/>
          </p:nvSpPr>
          <p:spPr>
            <a:xfrm>
              <a:off x="1235181" y="2808559"/>
              <a:ext cx="6498234" cy="563514"/>
            </a:xfrm>
            <a:custGeom>
              <a:avLst/>
              <a:gdLst>
                <a:gd name="connsiteX0" fmla="*/ 0 w 17241733"/>
                <a:gd name="connsiteY0" fmla="*/ 0 h 1495168"/>
                <a:gd name="connsiteX1" fmla="*/ 16787023 w 17241733"/>
                <a:gd name="connsiteY1" fmla="*/ 0 h 1495168"/>
                <a:gd name="connsiteX2" fmla="*/ 17241733 w 17241733"/>
                <a:gd name="connsiteY2" fmla="*/ 1495168 h 1495168"/>
                <a:gd name="connsiteX3" fmla="*/ 454710 w 17241733"/>
                <a:gd name="connsiteY3" fmla="*/ 1495168 h 14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1733" h="1495168">
                  <a:moveTo>
                    <a:pt x="0" y="0"/>
                  </a:moveTo>
                  <a:lnTo>
                    <a:pt x="16787023" y="0"/>
                  </a:lnTo>
                  <a:lnTo>
                    <a:pt x="17241733" y="1495168"/>
                  </a:lnTo>
                  <a:lnTo>
                    <a:pt x="454710" y="1495168"/>
                  </a:lnTo>
                  <a:close/>
                </a:path>
              </a:pathLst>
            </a:custGeom>
            <a:solidFill>
              <a:srgbClr val="E7E5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00741D5-DFEB-DC4C-A29D-D3D072BBF656}"/>
                </a:ext>
              </a:extLst>
            </p:cNvPr>
            <p:cNvSpPr/>
            <p:nvPr/>
          </p:nvSpPr>
          <p:spPr>
            <a:xfrm>
              <a:off x="1433278" y="3459936"/>
              <a:ext cx="6498234" cy="563514"/>
            </a:xfrm>
            <a:custGeom>
              <a:avLst/>
              <a:gdLst>
                <a:gd name="connsiteX0" fmla="*/ 0 w 17241733"/>
                <a:gd name="connsiteY0" fmla="*/ 0 h 1495168"/>
                <a:gd name="connsiteX1" fmla="*/ 16787023 w 17241733"/>
                <a:gd name="connsiteY1" fmla="*/ 0 h 1495168"/>
                <a:gd name="connsiteX2" fmla="*/ 17241733 w 17241733"/>
                <a:gd name="connsiteY2" fmla="*/ 1495168 h 1495168"/>
                <a:gd name="connsiteX3" fmla="*/ 454710 w 17241733"/>
                <a:gd name="connsiteY3" fmla="*/ 1495168 h 149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1733" h="1495168">
                  <a:moveTo>
                    <a:pt x="0" y="0"/>
                  </a:moveTo>
                  <a:lnTo>
                    <a:pt x="16787023" y="0"/>
                  </a:lnTo>
                  <a:lnTo>
                    <a:pt x="17241733" y="1495168"/>
                  </a:lnTo>
                  <a:lnTo>
                    <a:pt x="454710" y="1495168"/>
                  </a:lnTo>
                  <a:close/>
                </a:path>
              </a:pathLst>
            </a:custGeom>
            <a:solidFill>
              <a:srgbClr val="E7E5E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30046CAF-886C-B346-B812-36EEC05B7839}"/>
                </a:ext>
              </a:extLst>
            </p:cNvPr>
            <p:cNvSpPr/>
            <p:nvPr/>
          </p:nvSpPr>
          <p:spPr>
            <a:xfrm flipH="1">
              <a:off x="838986" y="1505803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929C7DBC-C578-EC40-A00A-BDC106F7E6F3}"/>
                </a:ext>
              </a:extLst>
            </p:cNvPr>
            <p:cNvSpPr/>
            <p:nvPr/>
          </p:nvSpPr>
          <p:spPr>
            <a:xfrm flipH="1">
              <a:off x="1037083" y="2157181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D0956B5A-85D0-0440-8443-0035D7713F26}"/>
                </a:ext>
              </a:extLst>
            </p:cNvPr>
            <p:cNvSpPr/>
            <p:nvPr/>
          </p:nvSpPr>
          <p:spPr>
            <a:xfrm flipH="1">
              <a:off x="1235180" y="2809601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27A3FB41-05FE-D544-BC01-9B7B0F3D32AB}"/>
                </a:ext>
              </a:extLst>
            </p:cNvPr>
            <p:cNvSpPr/>
            <p:nvPr/>
          </p:nvSpPr>
          <p:spPr>
            <a:xfrm flipH="1">
              <a:off x="1433277" y="3459936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4FC9A2E9-6AF1-DB41-8B6F-27351C3423E1}"/>
                </a:ext>
              </a:extLst>
            </p:cNvPr>
            <p:cNvSpPr/>
            <p:nvPr/>
          </p:nvSpPr>
          <p:spPr>
            <a:xfrm flipH="1">
              <a:off x="7085125" y="1505803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61E5B847-3A3A-7B4D-9399-A17E6562DF2E}"/>
                </a:ext>
              </a:extLst>
            </p:cNvPr>
            <p:cNvSpPr/>
            <p:nvPr/>
          </p:nvSpPr>
          <p:spPr>
            <a:xfrm flipH="1">
              <a:off x="7283222" y="2157181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008AE804-F020-524F-AA9E-D8549001CDAE}"/>
                </a:ext>
              </a:extLst>
            </p:cNvPr>
            <p:cNvSpPr/>
            <p:nvPr/>
          </p:nvSpPr>
          <p:spPr>
            <a:xfrm flipH="1">
              <a:off x="7481319" y="2809601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206272C3-9363-514E-ABA8-D7FB37749FB2}"/>
                </a:ext>
              </a:extLst>
            </p:cNvPr>
            <p:cNvSpPr/>
            <p:nvPr/>
          </p:nvSpPr>
          <p:spPr>
            <a:xfrm flipH="1">
              <a:off x="7679416" y="3459936"/>
              <a:ext cx="252094" cy="563514"/>
            </a:xfrm>
            <a:prstGeom prst="parallelogram">
              <a:avLst>
                <a:gd name="adj" fmla="val 66996"/>
              </a:avLst>
            </a:prstGeom>
            <a:solidFill>
              <a:srgbClr val="00CF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252D5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0F5E5B-8BF2-7440-8A2F-E24B3C64CBF9}"/>
                </a:ext>
              </a:extLst>
            </p:cNvPr>
            <p:cNvSpPr txBox="1"/>
            <p:nvPr/>
          </p:nvSpPr>
          <p:spPr>
            <a:xfrm>
              <a:off x="1927543" y="1646100"/>
              <a:ext cx="2365868" cy="28292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</a:pPr>
              <a:r>
                <a:rPr lang="en-US" sz="2000" b="1">
                  <a:solidFill>
                    <a:srgbClr val="252D5C"/>
                  </a:solidFill>
                  <a:ea typeface="League Spartan" charset="0"/>
                  <a:cs typeface="Calibri" panose="020F0502020204030204" pitchFamily="34" charset="0"/>
                  <a:sym typeface="Arial"/>
                </a:rPr>
                <a:t>Biological background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0103594-8D75-1F45-8630-088853B34C2C}"/>
                </a:ext>
              </a:extLst>
            </p:cNvPr>
            <p:cNvSpPr txBox="1"/>
            <p:nvPr/>
          </p:nvSpPr>
          <p:spPr>
            <a:xfrm>
              <a:off x="2613206" y="3600231"/>
              <a:ext cx="920213" cy="28292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2000" b="1">
                  <a:solidFill>
                    <a:srgbClr val="252D5C"/>
                  </a:solidFill>
                  <a:ea typeface="League Spartan" charset="0"/>
                  <a:cs typeface="Calibri" panose="020F0502020204030204" pitchFamily="34" charset="0"/>
                  <a:sym typeface="Arial"/>
                </a:rPr>
                <a:t>Outlook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13E0CC-9701-F943-BAF9-86E60C50A2A1}"/>
                </a:ext>
              </a:extLst>
            </p:cNvPr>
            <p:cNvSpPr txBox="1"/>
            <p:nvPr/>
          </p:nvSpPr>
          <p:spPr>
            <a:xfrm>
              <a:off x="2476951" y="2948856"/>
              <a:ext cx="1348277" cy="28292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2000" b="1">
                  <a:solidFill>
                    <a:srgbClr val="252D5C"/>
                  </a:solidFill>
                  <a:ea typeface="League Spartan" charset="0"/>
                  <a:cs typeface="Calibri" panose="020F0502020204030204" pitchFamily="34" charset="0"/>
                  <a:sym typeface="Arial"/>
                </a:rPr>
                <a:t>Lung cancer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B803E17-F98C-9548-B911-E5E18DCCE573}"/>
                </a:ext>
              </a:extLst>
            </p:cNvPr>
            <p:cNvSpPr txBox="1"/>
            <p:nvPr/>
          </p:nvSpPr>
          <p:spPr>
            <a:xfrm>
              <a:off x="2197123" y="2297475"/>
              <a:ext cx="1557302" cy="28292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2000" b="1">
                  <a:solidFill>
                    <a:srgbClr val="252D5C"/>
                  </a:solidFill>
                  <a:ea typeface="League Spartan" charset="0"/>
                  <a:cs typeface="Calibri" panose="020F0502020204030204" pitchFamily="34" charset="0"/>
                  <a:sym typeface="Arial"/>
                </a:rPr>
                <a:t>Breast cancer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59D7D3-10E5-3C4C-82DE-90A7796A1152}"/>
                </a:ext>
              </a:extLst>
            </p:cNvPr>
            <p:cNvSpPr txBox="1"/>
            <p:nvPr/>
          </p:nvSpPr>
          <p:spPr>
            <a:xfrm>
              <a:off x="6501621" y="1578764"/>
              <a:ext cx="466650" cy="41759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3000" b="1">
                  <a:solidFill>
                    <a:srgbClr val="252D5C"/>
                  </a:solidFill>
                  <a:latin typeface="Arial"/>
                  <a:ea typeface="League Spartan" charset="0"/>
                  <a:cs typeface="Calibri" panose="020F0502020204030204" pitchFamily="34" charset="0"/>
                  <a:sym typeface="Arial"/>
                </a:rPr>
                <a:t>01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C31F7EE-83DA-144D-8495-8A888EBCC9AA}"/>
                </a:ext>
              </a:extLst>
            </p:cNvPr>
            <p:cNvSpPr txBox="1"/>
            <p:nvPr/>
          </p:nvSpPr>
          <p:spPr>
            <a:xfrm>
              <a:off x="6650029" y="2230141"/>
              <a:ext cx="516191" cy="41759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3000" b="1">
                  <a:solidFill>
                    <a:srgbClr val="252D5C"/>
                  </a:solidFill>
                  <a:latin typeface="Arial"/>
                  <a:ea typeface="League Spartan" charset="0"/>
                  <a:cs typeface="Calibri" panose="020F0502020204030204" pitchFamily="34" charset="0"/>
                  <a:sym typeface="Arial"/>
                </a:rPr>
                <a:t>02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B79C122-2306-3749-863C-6ACCEB0BA928}"/>
                </a:ext>
              </a:extLst>
            </p:cNvPr>
            <p:cNvSpPr txBox="1"/>
            <p:nvPr/>
          </p:nvSpPr>
          <p:spPr>
            <a:xfrm>
              <a:off x="6840730" y="2881519"/>
              <a:ext cx="523441" cy="41759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3000" b="1">
                  <a:solidFill>
                    <a:srgbClr val="252D5C"/>
                  </a:solidFill>
                  <a:latin typeface="Arial"/>
                  <a:ea typeface="League Spartan" charset="0"/>
                  <a:cs typeface="Calibri" panose="020F0502020204030204" pitchFamily="34" charset="0"/>
                  <a:sym typeface="Arial"/>
                </a:rPr>
                <a:t>03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E333FB7-75CA-D645-9F0B-D48382F90435}"/>
                </a:ext>
              </a:extLst>
            </p:cNvPr>
            <p:cNvSpPr txBox="1"/>
            <p:nvPr/>
          </p:nvSpPr>
          <p:spPr>
            <a:xfrm>
              <a:off x="7032639" y="3532896"/>
              <a:ext cx="529482" cy="41759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 defTabSz="914400" hangingPunct="1">
                <a:buClr>
                  <a:srgbClr val="000000"/>
                </a:buClr>
                <a:buFont typeface="Arial"/>
                <a:buNone/>
              </a:pPr>
              <a:r>
                <a:rPr lang="en-US" sz="3000" b="1">
                  <a:solidFill>
                    <a:srgbClr val="252D5C"/>
                  </a:solidFill>
                  <a:latin typeface="Arial"/>
                  <a:ea typeface="League Spartan" charset="0"/>
                  <a:cs typeface="Calibri" panose="020F0502020204030204" pitchFamily="34" charset="0"/>
                  <a:sym typeface="Arial"/>
                </a:rPr>
                <a:t>04</a:t>
              </a: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2F235FBB-52A7-994B-9504-79CFEC369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61227" y="1595243"/>
              <a:ext cx="419415" cy="384635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C67FB7A6-094C-4D42-9A4E-2B41B199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076083" y="3522208"/>
              <a:ext cx="396000" cy="368186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4F1F19F7-E6E3-864E-A63E-A75C6C8F1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06806" y="2955273"/>
              <a:ext cx="338554" cy="282922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BAF7CDE6-51BC-2B48-8114-58C856DE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85371" y="2280663"/>
              <a:ext cx="346335" cy="322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685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6F43E11-A508-44C5-ADD2-3338D734B33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algn="l"/>
            <a:r>
              <a:rPr lang="en-GB" sz="1600">
                <a:solidFill>
                  <a:srgbClr val="000000"/>
                </a:solidFill>
                <a:latin typeface="+mj-lt"/>
              </a:rPr>
              <a:t>1. Independence of errors, every observation has to be separate from the others.</a:t>
            </a:r>
          </a:p>
          <a:p>
            <a:pPr algn="l"/>
            <a:r>
              <a:rPr lang="en-GB" sz="1600">
                <a:solidFill>
                  <a:srgbClr val="000000"/>
                </a:solidFill>
                <a:latin typeface="+mj-lt"/>
              </a:rPr>
              <a:t>2. Linearity of the continuous variables in logit - the relationship between the variable and their logit transformed outcome should be linear.</a:t>
            </a:r>
          </a:p>
          <a:p>
            <a:pPr algn="l"/>
            <a:r>
              <a:rPr lang="en-GB" sz="1600">
                <a:solidFill>
                  <a:srgbClr val="FF0000"/>
                </a:solidFill>
                <a:latin typeface="+mj-lt"/>
              </a:rPr>
              <a:t> 3. Absence of multicollinearity or redundancy</a:t>
            </a:r>
          </a:p>
          <a:p>
            <a:pPr algn="l"/>
            <a:r>
              <a:rPr lang="en-GB" sz="1600">
                <a:solidFill>
                  <a:srgbClr val="000000"/>
                </a:solidFill>
                <a:latin typeface="+mj-lt"/>
              </a:rPr>
              <a:t>4. No outliners with a strong influence. </a:t>
            </a:r>
          </a:p>
          <a:p>
            <a:pPr algn="l"/>
            <a:r>
              <a:rPr lang="en-GB" sz="1600">
                <a:solidFill>
                  <a:srgbClr val="FF0000"/>
                </a:solidFill>
                <a:latin typeface="+mj-lt"/>
              </a:rPr>
              <a:t>5. For every independent variable there should be at least ten outcomes</a:t>
            </a:r>
          </a:p>
          <a:p>
            <a:pPr marL="0" indent="0" algn="l">
              <a:buNone/>
            </a:pPr>
            <a:r>
              <a:rPr lang="en-GB" sz="1600">
                <a:solidFill>
                  <a:srgbClr val="000000"/>
                </a:solidFill>
                <a:latin typeface="+mj-lt"/>
              </a:rPr>
              <a:t>(Stoltzfus 2011)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B752A-104A-498D-BC33-8649A89042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912F229-9D38-464B-8068-8C7F5807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Assumptions for logistic regression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9B7EB7-E2F4-4623-8901-2A0A940240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AC1176-DAD7-4F0F-B17F-1E574B83D9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6D89A454-3807-9845-82F4-265C295E9CA3}"/>
              </a:ext>
            </a:extLst>
          </p:cNvPr>
          <p:cNvSpPr txBox="1">
            <a:spLocks noGrp="1"/>
          </p:cNvSpPr>
          <p:nvPr>
            <p:ph type="ftr" sz="quarter" idx="14"/>
          </p:nvPr>
        </p:nvSpPr>
        <p:spPr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91378819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43BD32B-5371-484B-A69A-A7EDF95F91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5399" y="886707"/>
            <a:ext cx="11768138" cy="4837113"/>
          </a:xfrm>
        </p:spPr>
        <p:txBody>
          <a:bodyPr/>
          <a:lstStyle/>
          <a:p>
            <a:pPr marL="0" indent="0">
              <a:buNone/>
            </a:pPr>
            <a:r>
              <a:rPr lang="en-GB" sz="1800">
                <a:sym typeface="Wingdings" panose="05000000000000000000" pitchFamily="2" charset="2"/>
              </a:rPr>
              <a:t> </a:t>
            </a:r>
            <a:r>
              <a:rPr lang="en-GB" sz="1800"/>
              <a:t>finding optimal number of clusters (k) for which sum of squares within cluster becomes minimal</a:t>
            </a:r>
          </a:p>
          <a:p>
            <a:pPr marL="0" indent="0">
              <a:buNone/>
            </a:pPr>
            <a:r>
              <a:rPr lang="en-GB" sz="1800">
                <a:sym typeface="Wingdings" panose="05000000000000000000" pitchFamily="2" charset="2"/>
              </a:rPr>
              <a:t> </a:t>
            </a:r>
            <a:r>
              <a:rPr lang="en-GB" sz="1800"/>
              <a:t>“</a:t>
            </a:r>
            <a:r>
              <a:rPr lang="en-GB" sz="1800" err="1"/>
              <a:t>fviz_cluster</a:t>
            </a:r>
            <a:r>
              <a:rPr lang="en-GB" sz="1800"/>
              <a:t>” function (package: </a:t>
            </a:r>
            <a:r>
              <a:rPr lang="en-GB" sz="1800" err="1"/>
              <a:t>factoextra</a:t>
            </a:r>
            <a:r>
              <a:rPr lang="en-GB" sz="1800"/>
              <a:t>)</a:t>
            </a:r>
          </a:p>
          <a:p>
            <a:pPr marL="0" indent="0">
              <a:buNone/>
            </a:pPr>
            <a:r>
              <a:rPr lang="en-GB" sz="1800">
                <a:sym typeface="Wingdings" panose="05000000000000000000" pitchFamily="2" charset="2"/>
              </a:rPr>
              <a:t> </a:t>
            </a:r>
            <a:r>
              <a:rPr lang="en-GB" sz="1800" err="1"/>
              <a:t>ggplot</a:t>
            </a:r>
            <a:r>
              <a:rPr lang="en-GB" sz="1800"/>
              <a:t> based visualization</a:t>
            </a:r>
          </a:p>
          <a:p>
            <a:pPr marL="0" indent="0">
              <a:buNone/>
            </a:pPr>
            <a:r>
              <a:rPr lang="en-GB" sz="1800">
                <a:sym typeface="Wingdings" panose="05000000000000000000" pitchFamily="2" charset="2"/>
              </a:rPr>
              <a:t> </a:t>
            </a:r>
            <a:r>
              <a:rPr lang="en-GB" sz="1800"/>
              <a:t>usage of function “</a:t>
            </a:r>
            <a:r>
              <a:rPr lang="en-GB" sz="1800" err="1"/>
              <a:t>kmeans</a:t>
            </a:r>
            <a:r>
              <a:rPr lang="en-GB" sz="1800"/>
              <a:t>” (stats R package)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B362C10-FA36-46EF-85C5-22A6807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Neue Haas Grotesk Text Pro"/>
              </a:rPr>
              <a:t>K-</a:t>
            </a:r>
            <a:r>
              <a:rPr lang="de-DE" err="1">
                <a:latin typeface="Neue Haas Grotesk Text Pro"/>
              </a:rPr>
              <a:t>means</a:t>
            </a:r>
            <a:r>
              <a:rPr lang="de-DE">
                <a:latin typeface="Neue Haas Grotesk Text Pro"/>
              </a:rPr>
              <a:t> in R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9E4175-6E92-4BDB-A2A9-ACF3287E153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701DE2-8395-489F-8497-6EC6E2A40C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EA8C9E6-F9F1-4F7B-A86B-66E624E95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0" b="7000"/>
          <a:stretch/>
        </p:blipFill>
        <p:spPr>
          <a:xfrm>
            <a:off x="27612" y="4234211"/>
            <a:ext cx="3840211" cy="193190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0B16D4B-DBD1-42B5-A26F-757F6C3AB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7" t="2418" b="6605"/>
          <a:stretch/>
        </p:blipFill>
        <p:spPr>
          <a:xfrm>
            <a:off x="3989977" y="4190762"/>
            <a:ext cx="4026223" cy="20549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31F0B07-CF6A-4AA0-8854-252622711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7" t="3371" r="-2354" b="4613"/>
          <a:stretch/>
        </p:blipFill>
        <p:spPr>
          <a:xfrm>
            <a:off x="8138354" y="4234211"/>
            <a:ext cx="3863029" cy="192609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05F9824-B58D-407C-9450-1E867D70B393}"/>
              </a:ext>
            </a:extLst>
          </p:cNvPr>
          <p:cNvSpPr txBox="1"/>
          <p:nvPr/>
        </p:nvSpPr>
        <p:spPr>
          <a:xfrm>
            <a:off x="7166432" y="6160309"/>
            <a:ext cx="5109003" cy="264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Carl Herrmann, </a:t>
            </a:r>
            <a:r>
              <a:rPr lang="de-DE" sz="1050"/>
              <a:t>Health Data Science Unit - Medizinische Fakultät Heidelberg </a:t>
            </a:r>
            <a:endParaRPr kumimoji="0" lang="de-DE" sz="1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EAF5696-BF76-4C3C-969D-E7B30704E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8"/>
          <a:stretch/>
        </p:blipFill>
        <p:spPr>
          <a:xfrm>
            <a:off x="6028582" y="1829902"/>
            <a:ext cx="5741395" cy="1815836"/>
          </a:xfrm>
          <a:prstGeom prst="rect">
            <a:avLst/>
          </a:prstGeom>
        </p:spPr>
      </p:pic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DC1A89D8-57C0-964C-B35F-9F6AD9CEC0C9}"/>
              </a:ext>
            </a:extLst>
          </p:cNvPr>
          <p:cNvSpPr txBox="1">
            <a:spLocks noGrp="1"/>
          </p:cNvSpPr>
          <p:nvPr>
            <p:ph type="ftr" sz="quarter" idx="14"/>
          </p:nvPr>
        </p:nvSpPr>
        <p:spPr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35963030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22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1A81A5-3620-BA4A-8EF9-97585E17A03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44" y="729212"/>
            <a:ext cx="5656700" cy="5612851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E2C36D-C297-CB41-9360-7AFDA1958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err="1"/>
              <a:t>Breast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boxplot</a:t>
            </a:r>
            <a:r>
              <a:rPr lang="de-DE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41083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23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E2C36D-C297-CB41-9360-7AFDA19584E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Lung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boxplot</a:t>
            </a:r>
            <a:r>
              <a:rPr lang="de-DE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C44B45D-68F0-7148-A912-1FFEF806A40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74" y="939822"/>
            <a:ext cx="5402241" cy="5402241"/>
          </a:xfrm>
        </p:spPr>
      </p:pic>
    </p:spTree>
    <p:extLst>
      <p:ext uri="{BB962C8B-B14F-4D97-AF65-F5344CB8AC3E}">
        <p14:creationId xmlns:p14="http://schemas.microsoft.com/office/powerpoint/2010/main" val="31189303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4D3905A-5552-46E4-B763-F3CA9545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Histograms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3B3E7C-3020-4BA3-9A5C-85E5815C42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451CA3-C6F4-44DA-B503-8ACB26D6670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C425B3-A84A-4149-B444-72206B62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1" y="1005840"/>
            <a:ext cx="4851917" cy="48463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EEC520-A15E-44ED-9673-2BEDEDAA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34" y="1005840"/>
            <a:ext cx="4840730" cy="4846320"/>
          </a:xfrm>
          <a:prstGeom prst="rect">
            <a:avLst/>
          </a:prstGeom>
        </p:spPr>
      </p:pic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59F5F568-00F3-C34F-99F2-808DC54D8821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2863528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7F99131-4F1B-4179-960C-A6C809DC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Dendrograms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5E797A-5124-42FE-A7A4-A13BE37CF25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D19145-95DE-461E-AEF2-EB3A66D031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5B4BC03-99C4-42D6-9083-6C0B8C50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2" y="1139045"/>
            <a:ext cx="4574616" cy="45799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6B0F32-43CF-4D7F-AC70-FA77489D5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21" y="1128436"/>
            <a:ext cx="4574616" cy="4590519"/>
          </a:xfrm>
          <a:prstGeom prst="rect">
            <a:avLst/>
          </a:prstGeom>
        </p:spPr>
      </p:pic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8A80F182-B456-EA47-8F76-78D5B3788269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143248782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20C794CB-B0D0-4235-95CB-0900D4C21E5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65413" y="2717311"/>
            <a:ext cx="9359153" cy="3332457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754EE7C-0DD3-4AD7-A814-57A6A4F0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PCA </a:t>
            </a:r>
            <a:r>
              <a:rPr lang="de-DE" err="1"/>
              <a:t>data</a:t>
            </a:r>
            <a:r>
              <a:rPr lang="de-DE"/>
              <a:t> 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5608C4-790B-4200-9E93-F67177196AF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60C8B8-5C33-4F68-A09E-49BFBCF90B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0CFE2245-E54B-4A0D-BAC8-B17476A46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87" y="1857220"/>
            <a:ext cx="9940159" cy="54870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ED241C6-590E-4558-A8AA-E57028835D96}"/>
              </a:ext>
            </a:extLst>
          </p:cNvPr>
          <p:cNvSpPr txBox="1"/>
          <p:nvPr/>
        </p:nvSpPr>
        <p:spPr>
          <a:xfrm>
            <a:off x="6739558" y="4886605"/>
            <a:ext cx="213492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3000" b="1" err="1"/>
              <a:t>Loadings</a:t>
            </a:r>
            <a:endParaRPr lang="de-DE" b="1" err="1">
              <a:ea typeface="+mj-ea"/>
              <a:cs typeface="+mj-cs"/>
            </a:endParaRP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A964BD9-03E0-7D4B-AE40-D29029232793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98080666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FFB9EE-0B04-4251-BCFA-F3DD2B16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Clean </a:t>
            </a:r>
            <a:r>
              <a:rPr lang="de-DE" err="1"/>
              <a:t>up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A449CC-7EA2-44B5-9D41-5E606E9C8F4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67D273-E940-4C3B-8461-9E94DB478C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86751F-EC91-468F-96B1-57CEDC09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3" y="1590475"/>
            <a:ext cx="8569749" cy="4020376"/>
          </a:xfrm>
          <a:prstGeom prst="rect">
            <a:avLst/>
          </a:prstGeom>
        </p:spPr>
      </p:pic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533102B-07AE-E244-B5E1-C758977C3498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</p:spTree>
    <p:extLst>
      <p:ext uri="{BB962C8B-B14F-4D97-AF65-F5344CB8AC3E}">
        <p14:creationId xmlns:p14="http://schemas.microsoft.com/office/powerpoint/2010/main" val="293063443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3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B66312-7B1C-FC47-97E4-0D3D09A5B44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2623" y="1132416"/>
            <a:ext cx="11203357" cy="483711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AU" dirty="0"/>
              <a:t>	tissue restricted antigens (TRAs) show upregulation in cancer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dirty="0"/>
              <a:t>	TRAs can serve as biomarkers and/or potential drug targets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AU" dirty="0"/>
              <a:t>	kallikrein genes (KLKs) are a group of serine </a:t>
            </a:r>
          </a:p>
          <a:p>
            <a:pPr marL="317500" lvl="1" indent="0">
              <a:lnSpc>
                <a:spcPct val="150000"/>
              </a:lnSpc>
              <a:buNone/>
              <a:tabLst>
                <a:tab pos="431800" algn="l"/>
              </a:tabLst>
            </a:pPr>
            <a:r>
              <a:rPr lang="en-AU" sz="2000" dirty="0"/>
              <a:t> 	proteases under steroid hormone regulation</a:t>
            </a:r>
          </a:p>
          <a:p>
            <a:pPr marL="317500" lvl="1" indent="0">
              <a:lnSpc>
                <a:spcPct val="150000"/>
              </a:lnSpc>
              <a:buNone/>
              <a:tabLst>
                <a:tab pos="431800" algn="l"/>
              </a:tabLst>
            </a:pPr>
            <a:endParaRPr lang="en-AU" dirty="0">
              <a:sym typeface="Wingdings" panose="05000000000000000000" pitchFamily="2" charset="2"/>
            </a:endParaRPr>
          </a:p>
          <a:p>
            <a:pPr marL="317500" lvl="1" indent="0">
              <a:lnSpc>
                <a:spcPct val="150000"/>
              </a:lnSpc>
              <a:buNone/>
            </a:pPr>
            <a:r>
              <a:rPr lang="en-AU" sz="2000" dirty="0">
                <a:sym typeface="Wingdings" panose="05000000000000000000" pitchFamily="2" charset="2"/>
              </a:rPr>
              <a:t> </a:t>
            </a:r>
            <a:r>
              <a:rPr lang="en-AU" sz="2000" dirty="0"/>
              <a:t>„Deviations in expression patterns of specific KLKs?“</a:t>
            </a:r>
          </a:p>
          <a:p>
            <a:pPr marL="1254125"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AU" dirty="0">
                <a:sym typeface="Wingdings" panose="05000000000000000000" pitchFamily="2" charset="2"/>
              </a:rPr>
              <a:t>potential in serving as biomarkers?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AU" dirty="0"/>
              <a:t>Biological background and aim of the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449B4A-A429-5D47-A835-E61976988D08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3" name="ee4pHeader1">
              <a:extLst>
                <a:ext uri="{FF2B5EF4-FFF2-40B4-BE49-F238E27FC236}">
                  <a16:creationId xmlns:a16="http://schemas.microsoft.com/office/drawing/2014/main" id="{C6650EAE-986B-4A42-813F-E41DFC42A72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4" name="AutoShape 2">
              <a:extLst>
                <a:ext uri="{FF2B5EF4-FFF2-40B4-BE49-F238E27FC236}">
                  <a16:creationId xmlns:a16="http://schemas.microsoft.com/office/drawing/2014/main" id="{07A0B780-E663-9D47-96B9-9A2C237E7283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5" name="ee4pHeader2">
              <a:extLst>
                <a:ext uri="{FF2B5EF4-FFF2-40B4-BE49-F238E27FC236}">
                  <a16:creationId xmlns:a16="http://schemas.microsoft.com/office/drawing/2014/main" id="{70B454E9-5763-1942-A56F-E9A863BAED4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16" name="AutoShape 2">
              <a:extLst>
                <a:ext uri="{FF2B5EF4-FFF2-40B4-BE49-F238E27FC236}">
                  <a16:creationId xmlns:a16="http://schemas.microsoft.com/office/drawing/2014/main" id="{0676774F-E336-0F43-A76F-68B378408AB2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ee4pHeader2">
              <a:extLst>
                <a:ext uri="{FF2B5EF4-FFF2-40B4-BE49-F238E27FC236}">
                  <a16:creationId xmlns:a16="http://schemas.microsoft.com/office/drawing/2014/main" id="{58508CF5-D9E9-724E-AF0F-586C2F44A7D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8822BAB2-2C3F-B947-AFEE-595123912618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415567CC-30B7-CE41-9210-5BB68AD7CC8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FFAC1573-0599-1C43-962D-FC894727FCEB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F73167-A256-AA49-AC56-3A7ABB11CC54}"/>
              </a:ext>
            </a:extLst>
          </p:cNvPr>
          <p:cNvGrpSpPr>
            <a:grpSpLocks noChangeAspect="1"/>
          </p:cNvGrpSpPr>
          <p:nvPr/>
        </p:nvGrpSpPr>
        <p:grpSpPr>
          <a:xfrm>
            <a:off x="504483" y="1243209"/>
            <a:ext cx="354184" cy="354184"/>
            <a:chOff x="381176" y="1050632"/>
            <a:chExt cx="436930" cy="43693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CE710D4-A84D-324B-8C22-EBE007C28E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76" y="1050632"/>
              <a:ext cx="436930" cy="436930"/>
            </a:xfrm>
            <a:prstGeom prst="ellipse">
              <a:avLst/>
            </a:prstGeom>
            <a:solidFill>
              <a:srgbClr val="00CFCC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EEA1A36-95C3-D545-AAD5-4BFB3C049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65" y="1114821"/>
              <a:ext cx="308553" cy="30855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AFB52E-8934-0A4C-9387-57635C62FF41}"/>
              </a:ext>
            </a:extLst>
          </p:cNvPr>
          <p:cNvGrpSpPr>
            <a:grpSpLocks noChangeAspect="1"/>
          </p:cNvGrpSpPr>
          <p:nvPr/>
        </p:nvGrpSpPr>
        <p:grpSpPr>
          <a:xfrm>
            <a:off x="504483" y="2017271"/>
            <a:ext cx="354184" cy="354184"/>
            <a:chOff x="381176" y="1050632"/>
            <a:chExt cx="436930" cy="43693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9B22F2C-BADF-9B49-8377-C4EAFB8FB9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76" y="1050632"/>
              <a:ext cx="436930" cy="436930"/>
            </a:xfrm>
            <a:prstGeom prst="ellipse">
              <a:avLst/>
            </a:prstGeom>
            <a:solidFill>
              <a:srgbClr val="00CFCC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5209D68-2F8C-B848-A7C9-1C21BFD3F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65" y="1114821"/>
              <a:ext cx="308553" cy="30855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0FC08B-68E5-344E-A908-8198FD2DF90D}"/>
              </a:ext>
            </a:extLst>
          </p:cNvPr>
          <p:cNvGrpSpPr>
            <a:grpSpLocks noChangeAspect="1"/>
          </p:cNvGrpSpPr>
          <p:nvPr/>
        </p:nvGrpSpPr>
        <p:grpSpPr>
          <a:xfrm>
            <a:off x="504483" y="2776822"/>
            <a:ext cx="354184" cy="354184"/>
            <a:chOff x="381176" y="1050632"/>
            <a:chExt cx="436930" cy="43693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BB513A-5843-4C42-BB22-DA759D3ADF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76" y="1050632"/>
              <a:ext cx="436930" cy="436930"/>
            </a:xfrm>
            <a:prstGeom prst="ellipse">
              <a:avLst/>
            </a:prstGeom>
            <a:solidFill>
              <a:srgbClr val="00CFCC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65B298F-E241-4245-AE1B-D778918E7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65" y="1114821"/>
              <a:ext cx="308553" cy="30855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BE09E4-1C0D-7C46-8304-106CAA6A5EC6}"/>
              </a:ext>
            </a:extLst>
          </p:cNvPr>
          <p:cNvGrpSpPr>
            <a:grpSpLocks noChangeAspect="1"/>
          </p:cNvGrpSpPr>
          <p:nvPr/>
        </p:nvGrpSpPr>
        <p:grpSpPr>
          <a:xfrm>
            <a:off x="505575" y="4214362"/>
            <a:ext cx="354184" cy="354184"/>
            <a:chOff x="381176" y="1050632"/>
            <a:chExt cx="436930" cy="43693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437B2A-C6E7-9A4F-9669-5768AEEBDA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176" y="1050632"/>
              <a:ext cx="436930" cy="436930"/>
            </a:xfrm>
            <a:prstGeom prst="ellipse">
              <a:avLst/>
            </a:prstGeom>
            <a:solidFill>
              <a:srgbClr val="00CFCC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62A6D35-D3CC-4C4B-92CD-BE13ABBD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65" y="1114821"/>
              <a:ext cx="308553" cy="30855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8873482-7ABE-8245-BFBB-4614C52F5D45}"/>
              </a:ext>
            </a:extLst>
          </p:cNvPr>
          <p:cNvSpPr txBox="1"/>
          <p:nvPr/>
        </p:nvSpPr>
        <p:spPr>
          <a:xfrm>
            <a:off x="7698727" y="2724020"/>
            <a:ext cx="3828543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" lvl="1" algn="l">
              <a:buFont typeface="Wingdings" panose="05000000000000000000" pitchFamily="2" charset="2"/>
              <a:buChar char="à"/>
            </a:pPr>
            <a:r>
              <a:rPr lang="en-AU" sz="1800" dirty="0">
                <a:sym typeface="Wingdings" panose="05000000000000000000" pitchFamily="2" charset="2"/>
              </a:rPr>
              <a:t> involved in tissue remodelling</a:t>
            </a:r>
          </a:p>
          <a:p>
            <a:pPr marL="57150" lvl="1" algn="l">
              <a:buFont typeface="Wingdings" panose="05000000000000000000" pitchFamily="2" charset="2"/>
              <a:buChar char="à"/>
            </a:pPr>
            <a:r>
              <a:rPr lang="en-AU" sz="1800" dirty="0">
                <a:sym typeface="Wingdings" panose="05000000000000000000" pitchFamily="2" charset="2"/>
              </a:rPr>
              <a:t> regulation blood pressure</a:t>
            </a:r>
          </a:p>
          <a:p>
            <a:pPr marL="57150" lvl="1" algn="l">
              <a:buFont typeface="Wingdings" panose="05000000000000000000" pitchFamily="2" charset="2"/>
              <a:buChar char="à"/>
            </a:pPr>
            <a:r>
              <a:rPr lang="en-AU" sz="1800" dirty="0">
                <a:sym typeface="Wingdings" panose="05000000000000000000" pitchFamily="2" charset="2"/>
              </a:rPr>
              <a:t> skin desquamation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07299287-9119-D74C-AF2D-E317882816A5}"/>
              </a:ext>
            </a:extLst>
          </p:cNvPr>
          <p:cNvCxnSpPr>
            <a:cxnSpLocks/>
          </p:cNvCxnSpPr>
          <p:nvPr/>
        </p:nvCxnSpPr>
        <p:spPr>
          <a:xfrm flipH="1" flipV="1">
            <a:off x="6278073" y="3199568"/>
            <a:ext cx="1356441" cy="6463"/>
          </a:xfrm>
          <a:prstGeom prst="line">
            <a:avLst/>
          </a:prstGeom>
          <a:ln w="28575">
            <a:solidFill>
              <a:srgbClr val="00CFC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2">
            <a:extLst>
              <a:ext uri="{FF2B5EF4-FFF2-40B4-BE49-F238E27FC236}">
                <a16:creationId xmlns:a16="http://schemas.microsoft.com/office/drawing/2014/main" id="{1637BCCE-DA6E-DA44-8610-B7AB46F8A8DE}"/>
              </a:ext>
            </a:extLst>
          </p:cNvPr>
          <p:cNvCxnSpPr>
            <a:cxnSpLocks/>
          </p:cNvCxnSpPr>
          <p:nvPr/>
        </p:nvCxnSpPr>
        <p:spPr>
          <a:xfrm>
            <a:off x="7634514" y="2770799"/>
            <a:ext cx="0" cy="864000"/>
          </a:xfrm>
          <a:prstGeom prst="line">
            <a:avLst/>
          </a:prstGeom>
          <a:ln w="28575">
            <a:solidFill>
              <a:srgbClr val="00CFCC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1515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67605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bgerundetes Rechteck 112">
            <a:extLst>
              <a:ext uri="{FF2B5EF4-FFF2-40B4-BE49-F238E27FC236}">
                <a16:creationId xmlns:a16="http://schemas.microsoft.com/office/drawing/2014/main" id="{CD76FE0E-B4B9-1040-92CA-A4361CF68B16}"/>
              </a:ext>
            </a:extLst>
          </p:cNvPr>
          <p:cNvSpPr/>
          <p:nvPr/>
        </p:nvSpPr>
        <p:spPr>
          <a:xfrm>
            <a:off x="6595593" y="2339954"/>
            <a:ext cx="4459433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4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50C06E2-4D3B-0048-AB26-E4FF5BA3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TRA </a:t>
            </a:r>
            <a:r>
              <a:rPr lang="de-DE" dirty="0" err="1"/>
              <a:t>distribution</a:t>
            </a:r>
            <a:endParaRPr lang="de-DE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2AF73698-004F-43D5-A1B3-ED0DE3FE8EF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176" b="8229"/>
          <a:stretch/>
        </p:blipFill>
        <p:spPr>
          <a:xfrm>
            <a:off x="631509" y="972933"/>
            <a:ext cx="5163014" cy="501747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EE27D1-8679-42E1-8DA7-5A32EACD769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680384" y="2566238"/>
            <a:ext cx="4289852" cy="1830867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 six</a:t>
            </a:r>
            <a:r>
              <a:rPr lang="en-AU" dirty="0"/>
              <a:t> TRA data sets</a:t>
            </a:r>
            <a:endParaRPr lang="en-AU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 creation union KLK data set</a:t>
            </a:r>
          </a:p>
          <a:p>
            <a:pPr marL="0" indent="0">
              <a:buNone/>
            </a:pPr>
            <a:r>
              <a:rPr lang="en-AU" dirty="0">
                <a:sym typeface="Wingdings" panose="05000000000000000000" pitchFamily="2" charset="2"/>
              </a:rPr>
              <a:t> removal identical entries</a:t>
            </a:r>
          </a:p>
          <a:p>
            <a:pPr marL="0" indent="0">
              <a:buNone/>
            </a:pPr>
            <a:endParaRPr lang="en-AU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29095-ED5B-014C-9122-EE1FA79CBA34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4" name="ee4pHeader1">
              <a:extLst>
                <a:ext uri="{FF2B5EF4-FFF2-40B4-BE49-F238E27FC236}">
                  <a16:creationId xmlns:a16="http://schemas.microsoft.com/office/drawing/2014/main" id="{84BDC77A-8E4A-724B-96BE-704E88E7166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5" name="AutoShape 2">
              <a:extLst>
                <a:ext uri="{FF2B5EF4-FFF2-40B4-BE49-F238E27FC236}">
                  <a16:creationId xmlns:a16="http://schemas.microsoft.com/office/drawing/2014/main" id="{99643236-ED35-B440-AA7C-9F7E3ADEDF12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ee4pHeader2">
              <a:extLst>
                <a:ext uri="{FF2B5EF4-FFF2-40B4-BE49-F238E27FC236}">
                  <a16:creationId xmlns:a16="http://schemas.microsoft.com/office/drawing/2014/main" id="{D9FC42CA-B301-6B48-82FC-1CD17046A9B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7DF07A0A-A621-CC4F-ADA3-0C80D8AF6CBE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8" name="ee4pHeader2">
              <a:extLst>
                <a:ext uri="{FF2B5EF4-FFF2-40B4-BE49-F238E27FC236}">
                  <a16:creationId xmlns:a16="http://schemas.microsoft.com/office/drawing/2014/main" id="{A0C22BF6-BEE1-2248-993D-98320E75334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19" name="AutoShape 2">
              <a:extLst>
                <a:ext uri="{FF2B5EF4-FFF2-40B4-BE49-F238E27FC236}">
                  <a16:creationId xmlns:a16="http://schemas.microsoft.com/office/drawing/2014/main" id="{FD5E55D5-CA24-F34B-AC34-065D89BC8FAB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0" name="ee4pHeader2">
              <a:extLst>
                <a:ext uri="{FF2B5EF4-FFF2-40B4-BE49-F238E27FC236}">
                  <a16:creationId xmlns:a16="http://schemas.microsoft.com/office/drawing/2014/main" id="{D62C1C57-5C32-0F4B-AEFA-C67105C8087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F53D5910-E228-CF40-98D3-496EBF8BABA1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4400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5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0A92DFE-94B3-A040-BC7B-0DCA43639DD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41" y="978795"/>
            <a:ext cx="5182028" cy="5189928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50C06E2-4D3B-0048-AB26-E4FF5BA3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Quality </a:t>
            </a:r>
            <a:r>
              <a:rPr lang="de-DE" err="1"/>
              <a:t>control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98162D-5A66-4961-BCFE-EE5AE2BE909B}"/>
              </a:ext>
            </a:extLst>
          </p:cNvPr>
          <p:cNvSpPr txBox="1"/>
          <p:nvPr/>
        </p:nvSpPr>
        <p:spPr>
          <a:xfrm>
            <a:off x="6286500" y="2142598"/>
            <a:ext cx="610186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endParaRPr kumimoji="0" lang="de-D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ue Haas Grotesk Text Pro" panose="020B0504020202020204" pitchFamily="34" charset="77"/>
              <a:ea typeface="+mj-ea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2363CC-8CF8-4674-9B26-F25881150C1C}"/>
              </a:ext>
            </a:extLst>
          </p:cNvPr>
          <p:cNvSpPr txBox="1"/>
          <p:nvPr/>
        </p:nvSpPr>
        <p:spPr>
          <a:xfrm>
            <a:off x="6096794" y="6126641"/>
            <a:ext cx="602210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err="1"/>
              <a:t>analogous</a:t>
            </a:r>
            <a:r>
              <a:rPr lang="de-DE" sz="1200"/>
              <a:t> QC </a:t>
            </a:r>
            <a:r>
              <a:rPr lang="de-DE" sz="1200" err="1"/>
              <a:t>presented</a:t>
            </a:r>
            <a:r>
              <a:rPr lang="de-DE" sz="1200"/>
              <a:t> </a:t>
            </a:r>
            <a:r>
              <a:rPr lang="de-DE" sz="1200" err="1"/>
              <a:t>by</a:t>
            </a:r>
            <a:r>
              <a:rPr lang="de-DE" sz="1200"/>
              <a:t> Dr. Maria Dinkelacker in “R Course </a:t>
            </a:r>
            <a:r>
              <a:rPr lang="de-DE" sz="1200" err="1"/>
              <a:t>Micoarray</a:t>
            </a:r>
            <a:r>
              <a:rPr lang="de-DE" sz="1200"/>
              <a:t> Analysis”  </a:t>
            </a:r>
            <a:endParaRPr kumimoji="0" lang="de-DE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Abgerundetes Rechteck 112">
            <a:extLst>
              <a:ext uri="{FF2B5EF4-FFF2-40B4-BE49-F238E27FC236}">
                <a16:creationId xmlns:a16="http://schemas.microsoft.com/office/drawing/2014/main" id="{EE84AD20-B7A6-A84B-9945-B98335865DF9}"/>
              </a:ext>
            </a:extLst>
          </p:cNvPr>
          <p:cNvSpPr/>
          <p:nvPr/>
        </p:nvSpPr>
        <p:spPr>
          <a:xfrm>
            <a:off x="6595593" y="2339954"/>
            <a:ext cx="4459433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EB48C37-7D29-964E-AEAC-A7738645D18D}"/>
              </a:ext>
            </a:extLst>
          </p:cNvPr>
          <p:cNvSpPr txBox="1">
            <a:spLocks/>
          </p:cNvSpPr>
          <p:nvPr/>
        </p:nvSpPr>
        <p:spPr>
          <a:xfrm>
            <a:off x="6680384" y="2566238"/>
            <a:ext cx="4289852" cy="18308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AU" dirty="0">
                <a:solidFill>
                  <a:prstClr val="black"/>
                </a:solidFill>
              </a:rPr>
              <a:t>scatterplot from lung cancer 	data set</a:t>
            </a:r>
            <a:endParaRPr lang="en-AU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“banana form“ detectable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exchange of two chips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319FFC-0B6B-094B-9085-AA9B7C8A883C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6" name="ee4pHeader1">
              <a:extLst>
                <a:ext uri="{FF2B5EF4-FFF2-40B4-BE49-F238E27FC236}">
                  <a16:creationId xmlns:a16="http://schemas.microsoft.com/office/drawing/2014/main" id="{84EF8536-54EC-E748-B94D-2205E2567CD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7BFD089F-3C64-7E41-A000-909A1A78C4EF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A49F8CBD-28C0-534B-8B99-9256923EABD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844E9398-B658-5541-B1AA-1C6CCB5C3101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B7B116DC-EE72-3349-A9C5-5417DECC177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2B9829C7-E93C-544A-AB5B-F56EC5718E22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3" name="ee4pHeader2">
              <a:extLst>
                <a:ext uri="{FF2B5EF4-FFF2-40B4-BE49-F238E27FC236}">
                  <a16:creationId xmlns:a16="http://schemas.microsoft.com/office/drawing/2014/main" id="{2FA9EE81-E03D-704A-AB6B-EA8B10789E7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871E44FF-88E8-5844-BB79-E73919955210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3351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81799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6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Breast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-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10241587" y="2016930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5A128C-D35E-3F4E-9ADC-6B00931E118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94" y="817008"/>
            <a:ext cx="5436204" cy="5436204"/>
          </a:xfr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71A5E23-3DC2-4E17-9C81-90C40FE7CD18}"/>
              </a:ext>
            </a:extLst>
          </p:cNvPr>
          <p:cNvCxnSpPr/>
          <p:nvPr/>
        </p:nvCxnSpPr>
        <p:spPr>
          <a:xfrm>
            <a:off x="5336834" y="1300213"/>
            <a:ext cx="650240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BDE8B0E-9375-4A01-8D34-D42343177BDD}"/>
              </a:ext>
            </a:extLst>
          </p:cNvPr>
          <p:cNvCxnSpPr>
            <a:cxnSpLocks/>
          </p:cNvCxnSpPr>
          <p:nvPr/>
        </p:nvCxnSpPr>
        <p:spPr>
          <a:xfrm flipH="1">
            <a:off x="7147679" y="495151"/>
            <a:ext cx="776" cy="42140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F6F5DED8-96EF-4F15-8583-47349592861D}"/>
              </a:ext>
            </a:extLst>
          </p:cNvPr>
          <p:cNvCxnSpPr>
            <a:cxnSpLocks/>
          </p:cNvCxnSpPr>
          <p:nvPr/>
        </p:nvCxnSpPr>
        <p:spPr>
          <a:xfrm flipH="1">
            <a:off x="7442319" y="495151"/>
            <a:ext cx="776" cy="42140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F24BBA1F-6E63-4AC8-BD0C-CEFD141FBB41}"/>
              </a:ext>
            </a:extLst>
          </p:cNvPr>
          <p:cNvSpPr/>
          <p:nvPr/>
        </p:nvSpPr>
        <p:spPr>
          <a:xfrm>
            <a:off x="6949646" y="2358554"/>
            <a:ext cx="492673" cy="44526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115162F-494C-4DF5-8581-CE0BCAEA80AC}"/>
              </a:ext>
            </a:extLst>
          </p:cNvPr>
          <p:cNvSpPr/>
          <p:nvPr/>
        </p:nvSpPr>
        <p:spPr>
          <a:xfrm rot="16200000">
            <a:off x="7320668" y="1298998"/>
            <a:ext cx="243302" cy="3212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6" name="Abgerundetes Rechteck 112">
            <a:extLst>
              <a:ext uri="{FF2B5EF4-FFF2-40B4-BE49-F238E27FC236}">
                <a16:creationId xmlns:a16="http://schemas.microsoft.com/office/drawing/2014/main" id="{C0FC7AFB-9BEA-4148-9E77-EB3BB88F2922}"/>
              </a:ext>
            </a:extLst>
          </p:cNvPr>
          <p:cNvSpPr/>
          <p:nvPr/>
        </p:nvSpPr>
        <p:spPr>
          <a:xfrm>
            <a:off x="660590" y="2287283"/>
            <a:ext cx="5015511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277EAE83-B954-DD45-AB41-8ED61A11FD60}"/>
              </a:ext>
            </a:extLst>
          </p:cNvPr>
          <p:cNvSpPr txBox="1">
            <a:spLocks/>
          </p:cNvSpPr>
          <p:nvPr/>
        </p:nvSpPr>
        <p:spPr>
          <a:xfrm>
            <a:off x="745380" y="2358554"/>
            <a:ext cx="5015511" cy="243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20 samples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four mutation: TNBC, Her2, </a:t>
            </a:r>
            <a:r>
              <a:rPr lang="en-AU" sz="1800" dirty="0" err="1">
                <a:solidFill>
                  <a:prstClr val="black"/>
                </a:solidFill>
                <a:sym typeface="Wingdings" panose="05000000000000000000" pitchFamily="2" charset="2"/>
              </a:rPr>
              <a:t>LumA</a:t>
            </a: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en-AU" sz="1800" dirty="0" err="1">
                <a:solidFill>
                  <a:prstClr val="black"/>
                </a:solidFill>
                <a:sym typeface="Wingdings" panose="05000000000000000000" pitchFamily="2" charset="2"/>
              </a:rPr>
              <a:t>LumB</a:t>
            </a:r>
            <a:endParaRPr lang="en-AU" sz="1800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73 KLK transcripts </a:t>
            </a:r>
          </a:p>
          <a:p>
            <a:pPr lvl="0">
              <a:buFont typeface="Wingdings" pitchFamily="2" charset="2"/>
              <a:buChar char="à"/>
              <a:defRPr/>
            </a:pPr>
            <a:r>
              <a:rPr lang="en-AU" sz="1800" dirty="0">
                <a:solidFill>
                  <a:prstClr val="black"/>
                </a:solidFill>
                <a:sym typeface="Wingdings" panose="05000000000000000000" pitchFamily="2" charset="2"/>
              </a:rPr>
              <a:t> 63 TRAs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800507-9DB9-7943-9E65-054FE051913D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1" name="ee4pHeader1">
              <a:extLst>
                <a:ext uri="{FF2B5EF4-FFF2-40B4-BE49-F238E27FC236}">
                  <a16:creationId xmlns:a16="http://schemas.microsoft.com/office/drawing/2014/main" id="{D91C1922-3256-2C40-A8D9-74ECD43B73B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EAE173AE-99A9-E143-8F48-C62975EA6F5E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3" name="ee4pHeader2">
              <a:extLst>
                <a:ext uri="{FF2B5EF4-FFF2-40B4-BE49-F238E27FC236}">
                  <a16:creationId xmlns:a16="http://schemas.microsoft.com/office/drawing/2014/main" id="{937A41E5-3910-1745-92B4-15BE80A3BE7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24" name="AutoShape 2">
              <a:extLst>
                <a:ext uri="{FF2B5EF4-FFF2-40B4-BE49-F238E27FC236}">
                  <a16:creationId xmlns:a16="http://schemas.microsoft.com/office/drawing/2014/main" id="{8599CF5C-5D70-F34F-A03F-343F395FDB89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ee4pHeader2">
              <a:extLst>
                <a:ext uri="{FF2B5EF4-FFF2-40B4-BE49-F238E27FC236}">
                  <a16:creationId xmlns:a16="http://schemas.microsoft.com/office/drawing/2014/main" id="{80B27449-6EE7-E745-BB21-C49B339EC02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6" name="AutoShape 2">
              <a:extLst>
                <a:ext uri="{FF2B5EF4-FFF2-40B4-BE49-F238E27FC236}">
                  <a16:creationId xmlns:a16="http://schemas.microsoft.com/office/drawing/2014/main" id="{55A3D086-74FC-E046-9CEF-0AFDEACEBA3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7" name="ee4pHeader2">
              <a:extLst>
                <a:ext uri="{FF2B5EF4-FFF2-40B4-BE49-F238E27FC236}">
                  <a16:creationId xmlns:a16="http://schemas.microsoft.com/office/drawing/2014/main" id="{3454C41E-5837-A14A-B141-5CEDF0F8DD2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8" name="AutoShape 2">
              <a:extLst>
                <a:ext uri="{FF2B5EF4-FFF2-40B4-BE49-F238E27FC236}">
                  <a16:creationId xmlns:a16="http://schemas.microsoft.com/office/drawing/2014/main" id="{8DCEA4AE-5CC9-4441-8F49-271AE8778D07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5868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68442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7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err="1"/>
              <a:t>Breast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- </a:t>
            </a:r>
            <a:r>
              <a:rPr lang="de-DE" err="1"/>
              <a:t>k-means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F27610-55F5-C34B-A0A0-DF02EA77C3A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6" y="1030562"/>
            <a:ext cx="5508139" cy="5338005"/>
          </a:xfrm>
        </p:spPr>
      </p:pic>
      <p:sp>
        <p:nvSpPr>
          <p:cNvPr id="13" name="Abgerundetes Rechteck 112">
            <a:extLst>
              <a:ext uri="{FF2B5EF4-FFF2-40B4-BE49-F238E27FC236}">
                <a16:creationId xmlns:a16="http://schemas.microsoft.com/office/drawing/2014/main" id="{C17758F4-E0AC-F74C-A4DC-2FEFCDBA7E0F}"/>
              </a:ext>
            </a:extLst>
          </p:cNvPr>
          <p:cNvSpPr/>
          <p:nvPr/>
        </p:nvSpPr>
        <p:spPr>
          <a:xfrm>
            <a:off x="6595593" y="2339954"/>
            <a:ext cx="4459433" cy="2283434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1BD5873B-C556-624A-9CD1-D4BE9D9A7EDB}"/>
              </a:ext>
            </a:extLst>
          </p:cNvPr>
          <p:cNvSpPr txBox="1">
            <a:spLocks/>
          </p:cNvSpPr>
          <p:nvPr/>
        </p:nvSpPr>
        <p:spPr>
          <a:xfrm>
            <a:off x="6680384" y="2403454"/>
            <a:ext cx="4459432" cy="23620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analysis for KLK genes</a:t>
            </a:r>
            <a:endParaRPr lang="en-AU" dirty="0">
              <a:solidFill>
                <a:prstClr val="black"/>
              </a:solidFill>
            </a:endParaRP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two potentially interesting clusters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1: KLK4.4 and KLK8.8</a:t>
            </a:r>
          </a:p>
          <a:p>
            <a:pPr marL="0" lvl="0" indent="0">
              <a:buNone/>
              <a:defRPr/>
            </a:pPr>
            <a:r>
              <a:rPr lang="en-AU" dirty="0">
                <a:solidFill>
                  <a:prstClr val="black"/>
                </a:solidFill>
                <a:sym typeface="Wingdings" panose="05000000000000000000" pitchFamily="2" charset="2"/>
              </a:rPr>
              <a:t> cluster 4: KLKs 5, 5.3, 6 and 10.3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F20505-2978-CF49-8C6C-CBCEFB1CB4CB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6" name="ee4pHeader1">
              <a:extLst>
                <a:ext uri="{FF2B5EF4-FFF2-40B4-BE49-F238E27FC236}">
                  <a16:creationId xmlns:a16="http://schemas.microsoft.com/office/drawing/2014/main" id="{E4C9FB42-F166-7447-931C-6287A845CA3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7" name="AutoShape 2">
              <a:extLst>
                <a:ext uri="{FF2B5EF4-FFF2-40B4-BE49-F238E27FC236}">
                  <a16:creationId xmlns:a16="http://schemas.microsoft.com/office/drawing/2014/main" id="{E19811D8-67A9-7D44-B34C-8EC8D459D854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8" name="ee4pHeader2">
              <a:extLst>
                <a:ext uri="{FF2B5EF4-FFF2-40B4-BE49-F238E27FC236}">
                  <a16:creationId xmlns:a16="http://schemas.microsoft.com/office/drawing/2014/main" id="{D09E218B-A192-C346-B9BA-D990D9F13FD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19" name="AutoShape 2">
              <a:extLst>
                <a:ext uri="{FF2B5EF4-FFF2-40B4-BE49-F238E27FC236}">
                  <a16:creationId xmlns:a16="http://schemas.microsoft.com/office/drawing/2014/main" id="{A8C2C4AC-407B-9345-82AB-A876BC1D89D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" name="ee4pHeader2">
              <a:extLst>
                <a:ext uri="{FF2B5EF4-FFF2-40B4-BE49-F238E27FC236}">
                  <a16:creationId xmlns:a16="http://schemas.microsoft.com/office/drawing/2014/main" id="{58632322-8CB3-5B42-B0F3-482A65E2A06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D4EC0340-FE30-F146-AF00-C0C7E34D247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6D38E263-05C3-FB4D-AAA6-82314425B08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45FCAD2F-66B9-1C4E-9F24-E494300FF415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5563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6441AD-A757-3143-B9F1-A89CA08BCEC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45950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6441AD-A757-3143-B9F1-A89CA08BC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itel 3">
            <a:extLst>
              <a:ext uri="{FF2B5EF4-FFF2-40B4-BE49-F238E27FC236}">
                <a16:creationId xmlns:a16="http://schemas.microsoft.com/office/drawing/2014/main" id="{B60A8822-891B-E84A-A9A5-3F9670A5B757}"/>
              </a:ext>
            </a:extLst>
          </p:cNvPr>
          <p:cNvSpPr txBox="1">
            <a:spLocks/>
          </p:cNvSpPr>
          <p:nvPr/>
        </p:nvSpPr>
        <p:spPr>
          <a:xfrm>
            <a:off x="381176" y="340216"/>
            <a:ext cx="11344813" cy="541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Helvetica Neue Medium"/>
                <a:cs typeface="Helvetica Neue Medium"/>
                <a:sym typeface="Helvetica Neue Medium"/>
              </a:defRPr>
            </a:lvl1pPr>
            <a:lvl2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endParaRPr lang="de-DE"/>
          </a:p>
        </p:txBody>
      </p:sp>
      <p:sp>
        <p:nvSpPr>
          <p:cNvPr id="34" name="Datumsplatzhalter 4">
            <a:extLst>
              <a:ext uri="{FF2B5EF4-FFF2-40B4-BE49-F238E27FC236}">
                <a16:creationId xmlns:a16="http://schemas.microsoft.com/office/drawing/2014/main" id="{1CCA6CC9-365D-8E4D-B48D-CD7BF244204F}"/>
              </a:ext>
            </a:extLst>
          </p:cNvPr>
          <p:cNvSpPr txBox="1">
            <a:spLocks/>
          </p:cNvSpPr>
          <p:nvPr/>
        </p:nvSpPr>
        <p:spPr>
          <a:xfrm>
            <a:off x="350892" y="6522130"/>
            <a:ext cx="929896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BFE620-94E0-414F-A709-D2154F7D3F85}" type="datetime1">
              <a:rPr lang="de-DE" sz="1000">
                <a:solidFill>
                  <a:schemeClr val="bg1"/>
                </a:solidFill>
              </a:rPr>
              <a:pPr/>
              <a:t>21.07.21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2" name="Foliennummernplatzhalter 6">
            <a:extLst>
              <a:ext uri="{FF2B5EF4-FFF2-40B4-BE49-F238E27FC236}">
                <a16:creationId xmlns:a16="http://schemas.microsoft.com/office/drawing/2014/main" id="{01494E66-5FC1-5A47-95CD-36F9C9740C4A}"/>
              </a:ext>
            </a:extLst>
          </p:cNvPr>
          <p:cNvSpPr txBox="1">
            <a:spLocks/>
          </p:cNvSpPr>
          <p:nvPr/>
        </p:nvSpPr>
        <p:spPr>
          <a:xfrm>
            <a:off x="11587332" y="6515078"/>
            <a:ext cx="354013" cy="365125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fld id="{B281A957-6520-924B-A9B6-7FAF4EB2D918}" type="slidenum">
              <a:rPr lang="de-DE" sz="1000" smtClean="0">
                <a:solidFill>
                  <a:schemeClr val="bg1"/>
                </a:solidFill>
              </a:rPr>
              <a:pPr/>
              <a:t>8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33" name="Fußzeilenplatzhalter 5">
            <a:extLst>
              <a:ext uri="{FF2B5EF4-FFF2-40B4-BE49-F238E27FC236}">
                <a16:creationId xmlns:a16="http://schemas.microsoft.com/office/drawing/2014/main" id="{C16FF45D-5BCD-124E-AABC-B2EF93824D64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AD7C-26E1-2F4C-B104-3A57A7CA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err="1"/>
              <a:t>Breast</a:t>
            </a:r>
            <a:r>
              <a:rPr lang="de-DE"/>
              <a:t> </a:t>
            </a:r>
            <a:r>
              <a:rPr lang="de-DE" err="1"/>
              <a:t>cancer</a:t>
            </a:r>
            <a:r>
              <a:rPr lang="de-DE"/>
              <a:t> -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E4F90-62C6-4F4B-ADCE-A401CE3BDEA8}"/>
              </a:ext>
            </a:extLst>
          </p:cNvPr>
          <p:cNvSpPr txBox="1"/>
          <p:nvPr/>
        </p:nvSpPr>
        <p:spPr>
          <a:xfrm>
            <a:off x="9212593" y="1966397"/>
            <a:ext cx="1026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112B86-64DC-0A46-9D69-FBE12951141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5" y="611034"/>
            <a:ext cx="5329967" cy="5313567"/>
          </a:xfrm>
        </p:spPr>
      </p:pic>
      <p:sp>
        <p:nvSpPr>
          <p:cNvPr id="11" name="Abgerundetes Rechteck 112">
            <a:extLst>
              <a:ext uri="{FF2B5EF4-FFF2-40B4-BE49-F238E27FC236}">
                <a16:creationId xmlns:a16="http://schemas.microsoft.com/office/drawing/2014/main" id="{53D7CF30-2CA6-CD45-AB97-C24D19A83795}"/>
              </a:ext>
            </a:extLst>
          </p:cNvPr>
          <p:cNvSpPr/>
          <p:nvPr/>
        </p:nvSpPr>
        <p:spPr>
          <a:xfrm>
            <a:off x="660590" y="2258255"/>
            <a:ext cx="5015511" cy="2664000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9CFB98-F5ED-2B47-A920-CBE0546A4185}"/>
              </a:ext>
            </a:extLst>
          </p:cNvPr>
          <p:cNvSpPr txBox="1">
            <a:spLocks/>
          </p:cNvSpPr>
          <p:nvPr/>
        </p:nvSpPr>
        <p:spPr>
          <a:xfrm>
            <a:off x="745380" y="2358554"/>
            <a:ext cx="4930721" cy="25927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de-DE" sz="18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prstClr val="black"/>
                </a:solidFill>
                <a:latin typeface="Neue Haas Grotesk Text Pro"/>
                <a:sym typeface="Wingdings" panose="05000000000000000000" pitchFamily="2" charset="2"/>
              </a:rPr>
              <a:t>cumulative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 variance: 72%</a:t>
            </a:r>
          </a:p>
          <a:p>
            <a:pPr marL="0" lvl="0" indent="0">
              <a:buNone/>
              <a:tabLst>
                <a:tab pos="258763" algn="l"/>
              </a:tabLst>
              <a:defRPr/>
            </a:pPr>
            <a:r>
              <a:rPr lang="de-DE" sz="18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prstClr val="black"/>
                </a:solidFill>
                <a:latin typeface="Neue Haas Grotesk Text Pro"/>
                <a:sym typeface="Wingdings" panose="05000000000000000000" pitchFamily="2" charset="2"/>
              </a:rPr>
              <a:t>two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Neue Haas Grotesk Text Pro"/>
                <a:sym typeface="Wingdings" panose="05000000000000000000" pitchFamily="2" charset="2"/>
              </a:rPr>
              <a:t>LumA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 samples highly influenced by 	KLK11</a:t>
            </a:r>
            <a:endParaRPr lang="en-US" sz="1800" dirty="0">
              <a:latin typeface="Neue Haas Grotesk Text Pro"/>
            </a:endParaRPr>
          </a:p>
          <a:p>
            <a:pPr marL="0" lvl="0" indent="0">
              <a:buNone/>
              <a:tabLst>
                <a:tab pos="301625" algn="l"/>
              </a:tabLst>
              <a:defRPr/>
            </a:pPr>
            <a:r>
              <a:rPr lang="de-DE" sz="18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prstClr val="black"/>
                </a:solidFill>
                <a:latin typeface="Neue Haas Grotesk Text Pro"/>
                <a:sym typeface="Wingdings" panose="05000000000000000000" pitchFamily="2" charset="2"/>
              </a:rPr>
              <a:t>three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 TNBC samples influenced by 	KLK5,5.3,6</a:t>
            </a:r>
            <a:endParaRPr lang="en-US" sz="1800" dirty="0"/>
          </a:p>
          <a:p>
            <a:pPr marL="0" indent="0">
              <a:buNone/>
              <a:defRPr/>
            </a:pPr>
            <a:r>
              <a:rPr lang="de-DE" sz="18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prstClr val="black"/>
                </a:solidFill>
                <a:latin typeface="Neue Haas Grotesk Text Pro"/>
                <a:sym typeface="Wingdings" panose="05000000000000000000" pitchFamily="2" charset="2"/>
              </a:rPr>
              <a:t>c</a:t>
            </a:r>
            <a:r>
              <a:rPr lang="en-US" sz="1800" dirty="0">
                <a:latin typeface="Neue Haas Grotesk Text Pro"/>
                <a:sym typeface="Wingdings" panose="05000000000000000000" pitchFamily="2" charset="2"/>
              </a:rPr>
              <a:t>lustered samples with no differentiation </a:t>
            </a:r>
          </a:p>
          <a:p>
            <a:pPr marL="0" lvl="0" indent="0">
              <a:buNone/>
              <a:defRPr/>
            </a:pPr>
            <a:endParaRPr lang="en-US" sz="18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838D50-7EB2-0D4E-916C-15F7245B70DD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14" name="ee4pHeader1">
              <a:extLst>
                <a:ext uri="{FF2B5EF4-FFF2-40B4-BE49-F238E27FC236}">
                  <a16:creationId xmlns:a16="http://schemas.microsoft.com/office/drawing/2014/main" id="{A8BA70BD-B412-2B4A-BA1C-4CC1B7FBBF8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15" name="AutoShape 2">
              <a:extLst>
                <a:ext uri="{FF2B5EF4-FFF2-40B4-BE49-F238E27FC236}">
                  <a16:creationId xmlns:a16="http://schemas.microsoft.com/office/drawing/2014/main" id="{44B8D73D-9321-2744-AD16-1E504953D009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ee4pHeader2">
              <a:extLst>
                <a:ext uri="{FF2B5EF4-FFF2-40B4-BE49-F238E27FC236}">
                  <a16:creationId xmlns:a16="http://schemas.microsoft.com/office/drawing/2014/main" id="{7DC8A0DC-AEFB-2D49-AAD0-F1BA86FC5B9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D7891F68-F59A-2543-AF27-F645E39F11B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ee4pHeader2">
              <a:extLst>
                <a:ext uri="{FF2B5EF4-FFF2-40B4-BE49-F238E27FC236}">
                  <a16:creationId xmlns:a16="http://schemas.microsoft.com/office/drawing/2014/main" id="{82FB75C2-C09C-E94D-AF12-61B3F53296E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0" name="AutoShape 2">
              <a:extLst>
                <a:ext uri="{FF2B5EF4-FFF2-40B4-BE49-F238E27FC236}">
                  <a16:creationId xmlns:a16="http://schemas.microsoft.com/office/drawing/2014/main" id="{B4F92861-74E8-5546-AEAB-A96A42584C9C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" name="ee4pHeader2">
              <a:extLst>
                <a:ext uri="{FF2B5EF4-FFF2-40B4-BE49-F238E27FC236}">
                  <a16:creationId xmlns:a16="http://schemas.microsoft.com/office/drawing/2014/main" id="{47FCDA87-2DF6-5F47-A402-FE9C892ACAD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2" name="AutoShape 2">
              <a:extLst>
                <a:ext uri="{FF2B5EF4-FFF2-40B4-BE49-F238E27FC236}">
                  <a16:creationId xmlns:a16="http://schemas.microsoft.com/office/drawing/2014/main" id="{A68A7426-FE99-8C4D-9D66-E2805A04F570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6245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CA6AE1C-2296-F345-8A22-2B55366933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462925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think-cell Slide" r:id="rId12" imgW="7772400" imgH="10058400" progId="TCLayout.ActiveDocument.1">
                  <p:embed/>
                </p:oleObj>
              </mc:Choice>
              <mc:Fallback>
                <p:oleObj name="think-cell Slide" r:id="rId12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CA6AE1C-2296-F345-8A22-2B55366933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E096C38-BE8D-4DE5-A0D7-4C8AAC8B6E6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387654"/>
            <a:ext cx="4831559" cy="4837113"/>
          </a:xfr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BF07C4-B0C4-45A9-AB77-F77BA40603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90E77FE-17E3-496D-A3DC-DED4C0D5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AU" dirty="0"/>
              <a:t>Breast cancer - hypothesis testing 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B63409-3697-43D7-9D03-1F15A56495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BFE620-94E0-414F-A709-D2154F7D3F85}" type="datetime1">
              <a:rPr lang="de-DE" smtClean="0"/>
              <a:t>21.07.21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9E6C16-F973-4497-BAAB-9A6D73139C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281A957-6520-924B-A9B6-7FAF4EB2D918}" type="slidenum">
              <a:rPr lang="de-DE" smtClean="0">
                <a:solidFill>
                  <a:schemeClr val="bg1"/>
                </a:solidFill>
              </a:rPr>
              <a:pPr/>
              <a:t>9</a:t>
            </a:fld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53F00747-01A9-C847-AE13-D0AA0C9DD7FC}"/>
              </a:ext>
            </a:extLst>
          </p:cNvPr>
          <p:cNvSpPr txBox="1">
            <a:spLocks/>
          </p:cNvSpPr>
          <p:nvPr/>
        </p:nvSpPr>
        <p:spPr>
          <a:xfrm>
            <a:off x="1280160" y="6531577"/>
            <a:ext cx="3278588" cy="298522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algn="l" defTabSz="412709"/>
            <a:r>
              <a:rPr lang="en-AU" sz="1000" dirty="0">
                <a:solidFill>
                  <a:prstClr val="white"/>
                </a:solidFill>
              </a:rPr>
              <a:t>Final presentation – kallikrein gene</a:t>
            </a:r>
          </a:p>
        </p:txBody>
      </p:sp>
      <p:sp>
        <p:nvSpPr>
          <p:cNvPr id="13" name="Abgerundetes Rechteck 112">
            <a:extLst>
              <a:ext uri="{FF2B5EF4-FFF2-40B4-BE49-F238E27FC236}">
                <a16:creationId xmlns:a16="http://schemas.microsoft.com/office/drawing/2014/main" id="{B46039D9-8A9B-464B-B062-41EDE94E99A9}"/>
              </a:ext>
            </a:extLst>
          </p:cNvPr>
          <p:cNvSpPr/>
          <p:nvPr/>
        </p:nvSpPr>
        <p:spPr>
          <a:xfrm>
            <a:off x="6595593" y="2460681"/>
            <a:ext cx="4991739" cy="2574946"/>
          </a:xfrm>
          <a:prstGeom prst="roundRect">
            <a:avLst>
              <a:gd name="adj" fmla="val 7792"/>
            </a:avLst>
          </a:prstGeom>
          <a:solidFill>
            <a:srgbClr val="00CFCC">
              <a:alpha val="35117"/>
            </a:srgbClr>
          </a:solidFill>
          <a:ln w="25400" cap="flat">
            <a:noFill/>
            <a:prstDash val="solid"/>
            <a:round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defTabSz="825500"/>
            <a:endParaRPr lang="de-DE" sz="3000" dirty="0">
              <a:solidFill>
                <a:schemeClr val="bg1"/>
              </a:solidFill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721CAC7-EA76-9E4F-8DF8-3ED320A57CBD}"/>
              </a:ext>
            </a:extLst>
          </p:cNvPr>
          <p:cNvSpPr txBox="1">
            <a:spLocks/>
          </p:cNvSpPr>
          <p:nvPr/>
        </p:nvSpPr>
        <p:spPr>
          <a:xfrm>
            <a:off x="6680383" y="2493685"/>
            <a:ext cx="4831559" cy="2625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marR="0" indent="-285750" algn="l" defTabSz="412750" rtl="0" eaLnBrk="1" latinLnBrk="0" hangingPunct="1">
              <a:lnSpc>
                <a:spcPct val="100000"/>
              </a:lnSpc>
              <a:spcBef>
                <a:spcPts val="235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1pPr>
            <a:lvl2pPr marL="635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Neue Haas Grotesk Text Pro" panose="020B0504020202020204" pitchFamily="34" charset="77"/>
                <a:ea typeface="+mj-ea"/>
                <a:cs typeface="+mj-cs"/>
                <a:sym typeface="Helvetica Neue"/>
              </a:defRPr>
            </a:lvl2pPr>
            <a:lvl3pPr marL="9525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1270000" marR="0" indent="-317500" algn="l" defTabSz="41275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1587500" marR="0" indent="-317500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1880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198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25155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2833076" marR="0" indent="-293076" algn="l" defTabSz="412750" rtl="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marL="0" lvl="0" indent="0">
              <a:buNone/>
              <a:defRPr/>
            </a:pP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upper tail Wilcoxon-Mann-Whitney test </a:t>
            </a:r>
          </a:p>
          <a:p>
            <a:pPr marL="0" lvl="0" indent="0">
              <a:buNone/>
              <a:defRPr/>
            </a:pP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lang="en-AU" sz="1600" dirty="0" err="1">
                <a:solidFill>
                  <a:prstClr val="black"/>
                </a:solidFill>
                <a:sym typeface="Wingdings" panose="05000000000000000000" pitchFamily="2" charset="2"/>
              </a:rPr>
              <a:t>LumA</a:t>
            </a: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 over-expression in KLK11 not significant</a:t>
            </a:r>
          </a:p>
          <a:p>
            <a:pPr marL="0" lvl="0" indent="0">
              <a:buNone/>
              <a:tabLst>
                <a:tab pos="258763" algn="l"/>
              </a:tabLst>
              <a:defRPr/>
            </a:pP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TNBC over-expression in KLK5, KLK5.3 	significant </a:t>
            </a:r>
          </a:p>
          <a:p>
            <a:pPr marL="0" lvl="0" indent="0">
              <a:buNone/>
              <a:tabLst>
                <a:tab pos="258763" algn="l"/>
              </a:tabLst>
              <a:defRPr/>
            </a:pP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 no specific expression pattern for Her2, 	</a:t>
            </a:r>
            <a:r>
              <a:rPr lang="en-AU" sz="1600" dirty="0" err="1">
                <a:solidFill>
                  <a:prstClr val="black"/>
                </a:solidFill>
                <a:sym typeface="Wingdings" panose="05000000000000000000" pitchFamily="2" charset="2"/>
              </a:rPr>
              <a:t>LumA</a:t>
            </a:r>
            <a:r>
              <a:rPr lang="en-AU" sz="160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en-AU" sz="1600" dirty="0" err="1">
                <a:solidFill>
                  <a:prstClr val="black"/>
                </a:solidFill>
                <a:sym typeface="Wingdings" panose="05000000000000000000" pitchFamily="2" charset="2"/>
              </a:rPr>
              <a:t>LumB</a:t>
            </a:r>
            <a:endParaRPr lang="en-AU" sz="16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3B5B7F-CEAD-5544-9742-A02452F56852}"/>
              </a:ext>
            </a:extLst>
          </p:cNvPr>
          <p:cNvGrpSpPr/>
          <p:nvPr/>
        </p:nvGrpSpPr>
        <p:grpSpPr>
          <a:xfrm>
            <a:off x="6440065" y="108197"/>
            <a:ext cx="5698512" cy="275672"/>
            <a:chOff x="838145" y="2526799"/>
            <a:chExt cx="8332001" cy="465066"/>
          </a:xfrm>
        </p:grpSpPr>
        <p:sp>
          <p:nvSpPr>
            <p:cNvPr id="20" name="ee4pHeader1">
              <a:extLst>
                <a:ext uri="{FF2B5EF4-FFF2-40B4-BE49-F238E27FC236}">
                  <a16:creationId xmlns:a16="http://schemas.microsoft.com/office/drawing/2014/main" id="{4DF751FA-2038-4343-BD89-84BB9135BE2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auto">
            <a:xfrm>
              <a:off x="838145" y="2649865"/>
              <a:ext cx="2142491" cy="342000"/>
            </a:xfrm>
            <a:prstGeom prst="homePlate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dirty="0">
                  <a:solidFill>
                    <a:schemeClr val="tx1"/>
                  </a:solidFill>
                </a:rPr>
                <a:t>Background</a:t>
              </a: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3D27196E-C0CB-454C-8B37-9F865137F6AB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910120" y="2526799"/>
              <a:ext cx="277105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" name="ee4pHeader2">
              <a:extLst>
                <a:ext uri="{FF2B5EF4-FFF2-40B4-BE49-F238E27FC236}">
                  <a16:creationId xmlns:a16="http://schemas.microsoft.com/office/drawing/2014/main" id="{20F62BE0-3B2F-2948-A8A1-2C4F780C76F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auto">
            <a:xfrm>
              <a:off x="2913694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/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 b="1" dirty="0">
                  <a:solidFill>
                    <a:schemeClr val="tx1"/>
                  </a:solidFill>
                </a:rPr>
                <a:t>Breast cancer</a:t>
              </a:r>
            </a:p>
          </p:txBody>
        </p:sp>
        <p:sp>
          <p:nvSpPr>
            <p:cNvPr id="23" name="AutoShape 2">
              <a:extLst>
                <a:ext uri="{FF2B5EF4-FFF2-40B4-BE49-F238E27FC236}">
                  <a16:creationId xmlns:a16="http://schemas.microsoft.com/office/drawing/2014/main" id="{408CE346-F92D-504D-AA27-F9D0F02EFD8A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006809" y="254122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4" name="ee4pHeader2">
              <a:extLst>
                <a:ext uri="{FF2B5EF4-FFF2-40B4-BE49-F238E27FC236}">
                  <a16:creationId xmlns:a16="http://schemas.microsoft.com/office/drawing/2014/main" id="{248BFFDF-DA69-F04E-88EC-FB3C44DAA76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497067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Lung cancer</a:t>
              </a:r>
            </a:p>
          </p:txBody>
        </p:sp>
        <p:sp>
          <p:nvSpPr>
            <p:cNvPr id="25" name="AutoShape 2">
              <a:extLst>
                <a:ext uri="{FF2B5EF4-FFF2-40B4-BE49-F238E27FC236}">
                  <a16:creationId xmlns:a16="http://schemas.microsoft.com/office/drawing/2014/main" id="{9CC3042F-2639-AF43-9041-1A47A92812B8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5093546" y="2536370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" name="ee4pHeader2">
              <a:extLst>
                <a:ext uri="{FF2B5EF4-FFF2-40B4-BE49-F238E27FC236}">
                  <a16:creationId xmlns:a16="http://schemas.microsoft.com/office/drawing/2014/main" id="{CBD70B46-2A79-5346-8EB1-D9F4B2A4389D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7027656" y="2649864"/>
              <a:ext cx="2142490" cy="342001"/>
            </a:xfrm>
            <a:prstGeom prst="chevron">
              <a:avLst>
                <a:gd name="adj" fmla="val 50000"/>
              </a:avLst>
            </a:prstGeom>
            <a:solidFill>
              <a:srgbClr val="00CFCC">
                <a:alpha val="30000"/>
              </a:srgbClr>
            </a:solidFill>
            <a:ln w="3175">
              <a:noFill/>
              <a:miter lim="800000"/>
              <a:headEnd/>
              <a:tailEnd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30000"/>
                </a:spcBef>
                <a:spcAft>
                  <a:spcPct val="20000"/>
                </a:spcAft>
                <a:buClr>
                  <a:schemeClr val="accent1"/>
                </a:buClr>
                <a:buFont typeface="Wingdings" pitchFamily="2" charset="2"/>
                <a:tabLst>
                  <a:tab pos="266700" algn="l"/>
                  <a:tab pos="631825" algn="l"/>
                  <a:tab pos="981075" algn="l"/>
                </a:tabLst>
              </a:pPr>
              <a:r>
                <a:rPr lang="en-AU" sz="1100">
                  <a:solidFill>
                    <a:schemeClr val="tx1"/>
                  </a:solidFill>
                </a:rPr>
                <a:t>Disscussion</a:t>
              </a:r>
            </a:p>
          </p:txBody>
        </p:sp>
        <p:sp>
          <p:nvSpPr>
            <p:cNvPr id="27" name="AutoShape 2">
              <a:extLst>
                <a:ext uri="{FF2B5EF4-FFF2-40B4-BE49-F238E27FC236}">
                  <a16:creationId xmlns:a16="http://schemas.microsoft.com/office/drawing/2014/main" id="{EE82F492-29B3-4743-8409-85D2E4E02B19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7217464" y="2526799"/>
              <a:ext cx="277106" cy="284495"/>
            </a:xfrm>
            <a:prstGeom prst="rect">
              <a:avLst/>
            </a:prstGeom>
            <a:solidFill>
              <a:srgbClr val="2E3C75"/>
            </a:solidFill>
            <a:ln>
              <a:noFill/>
            </a:ln>
            <a:effectLst>
              <a:outerShdw blurRad="127000">
                <a:srgbClr val="000000">
                  <a:alpha val="3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AU" sz="12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779136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913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3.41811559900000050405E+00&quot;&gt;&lt;m_msothmcolidx val=&quot;0&quot;/&gt;&lt;m_rgb r=&quot;9F&quot; g=&quot;E7&quot; b=&quot;E5&quot;/&gt;&lt;/elem&gt;&lt;elem m_fUsage=&quot;3.09509999999999996234E+00&quot;&gt;&lt;m_msothmcolidx val=&quot;0&quot;/&gt;&lt;m_rgb r=&quot;75&quot; g=&quot;A2&quot; b=&quot;D6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S_YtQQ8qm8vyHNrAKh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S_YtQQ8qm8vyHNrAKh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2S_YtQQ8qm8vyHNrAKh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EE4P_STYLE_NAME" val="Shadow-Style"/>
  <p:tag name="EE4P_SMART_ELEMENT_XML" val="&lt;smartelement id=&quot;RoundedRectangle&quot; custom=&quot;1&quot;&gt;&lt;value radius=&quot;4&quot; /&gt;&lt;/smartelement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">
  <a:themeElements>
    <a:clrScheme name="GC CD Farben">
      <a:dk1>
        <a:sysClr val="windowText" lastClr="000000"/>
      </a:dk1>
      <a:lt1>
        <a:sysClr val="window" lastClr="FFFFFF"/>
      </a:lt1>
      <a:dk2>
        <a:srgbClr val="252D5C"/>
      </a:dk2>
      <a:lt2>
        <a:srgbClr val="252D5C"/>
      </a:lt2>
      <a:accent1>
        <a:srgbClr val="252D5C"/>
      </a:accent1>
      <a:accent2>
        <a:srgbClr val="808080"/>
      </a:accent2>
      <a:accent3>
        <a:srgbClr val="C0BEBE"/>
      </a:accent3>
      <a:accent4>
        <a:srgbClr val="E6E5E5"/>
      </a:accent4>
      <a:accent5>
        <a:srgbClr val="F4F4F3"/>
      </a:accent5>
      <a:accent6>
        <a:srgbClr val="F3971D"/>
      </a:accent6>
      <a:hlink>
        <a:srgbClr val="BE1B1D"/>
      </a:hlink>
      <a:folHlink>
        <a:srgbClr val="488E38"/>
      </a:folHlink>
    </a:clrScheme>
    <a:fontScheme name="GalileiConsult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3" id="{D205F1FF-FDAA-0242-8D35-41A773384544}" vid="{93D79FEB-35B9-724C-B8D7-D0782EE0C5EF}"/>
    </a:ext>
  </a:extLst>
</a:theme>
</file>

<file path=ppt/theme/theme2.xml><?xml version="1.0" encoding="utf-8"?>
<a:theme xmlns:a="http://schemas.openxmlformats.org/drawingml/2006/main" name="Vorlage_PowerPoint_2019">
  <a:themeElements>
    <a:clrScheme name="GC CD Farben">
      <a:dk1>
        <a:sysClr val="windowText" lastClr="000000"/>
      </a:dk1>
      <a:lt1>
        <a:sysClr val="window" lastClr="FFFFFF"/>
      </a:lt1>
      <a:dk2>
        <a:srgbClr val="252D5C"/>
      </a:dk2>
      <a:lt2>
        <a:srgbClr val="252D5C"/>
      </a:lt2>
      <a:accent1>
        <a:srgbClr val="252D5C"/>
      </a:accent1>
      <a:accent2>
        <a:srgbClr val="808080"/>
      </a:accent2>
      <a:accent3>
        <a:srgbClr val="C0BEBE"/>
      </a:accent3>
      <a:accent4>
        <a:srgbClr val="E6E5E5"/>
      </a:accent4>
      <a:accent5>
        <a:srgbClr val="F4F4F3"/>
      </a:accent5>
      <a:accent6>
        <a:srgbClr val="F3971D"/>
      </a:accent6>
      <a:hlink>
        <a:srgbClr val="BE1B1D"/>
      </a:hlink>
      <a:folHlink>
        <a:srgbClr val="488E38"/>
      </a:folHlink>
    </a:clrScheme>
    <a:fontScheme name="GalileiConsult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Chartbibliothek_2020-06-02" id="{5C608C77-151E-B444-A1EE-78A92DC0973C}" vid="{BCB797E2-C6F1-A844-B37A-7333137676E3}"/>
    </a:ext>
  </a:extLst>
</a:theme>
</file>

<file path=ppt/theme/theme3.xml><?xml version="1.0" encoding="utf-8"?>
<a:theme xmlns:a="http://schemas.openxmlformats.org/drawingml/2006/main" name="1_White">
  <a:themeElements>
    <a:clrScheme name="GC CD Farben">
      <a:dk1>
        <a:sysClr val="windowText" lastClr="000000"/>
      </a:dk1>
      <a:lt1>
        <a:sysClr val="window" lastClr="FFFFFF"/>
      </a:lt1>
      <a:dk2>
        <a:srgbClr val="252D5C"/>
      </a:dk2>
      <a:lt2>
        <a:srgbClr val="252D5C"/>
      </a:lt2>
      <a:accent1>
        <a:srgbClr val="252D5C"/>
      </a:accent1>
      <a:accent2>
        <a:srgbClr val="808080"/>
      </a:accent2>
      <a:accent3>
        <a:srgbClr val="C0BEBE"/>
      </a:accent3>
      <a:accent4>
        <a:srgbClr val="E6E5E5"/>
      </a:accent4>
      <a:accent5>
        <a:srgbClr val="F4F4F3"/>
      </a:accent5>
      <a:accent6>
        <a:srgbClr val="F3971D"/>
      </a:accent6>
      <a:hlink>
        <a:srgbClr val="BE1B1D"/>
      </a:hlink>
      <a:folHlink>
        <a:srgbClr val="488E38"/>
      </a:folHlink>
    </a:clrScheme>
    <a:fontScheme name="GalileiConsult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3" id="{D205F1FF-FDAA-0242-8D35-41A773384544}" vid="{93D79FEB-35B9-724C-B8D7-D0782EE0C5EF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Vorlage_GC_PowerPoint_2019-05-27</Template>
  <TotalTime>111</TotalTime>
  <Words>1408</Words>
  <Application>Microsoft Macintosh PowerPoint</Application>
  <PresentationFormat>Custom</PresentationFormat>
  <Paragraphs>345</Paragraphs>
  <Slides>27</Slides>
  <Notes>6</Notes>
  <HiddenSlides>12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 Light</vt:lpstr>
      <vt:lpstr>Cambria Math</vt:lpstr>
      <vt:lpstr>Helvetica Neue</vt:lpstr>
      <vt:lpstr>Helvetica Neue Medium</vt:lpstr>
      <vt:lpstr>Neue Haas Grotesk Text Pro</vt:lpstr>
      <vt:lpstr>Share Tech</vt:lpstr>
      <vt:lpstr>Tahoma</vt:lpstr>
      <vt:lpstr>Verdana</vt:lpstr>
      <vt:lpstr>Wingdings</vt:lpstr>
      <vt:lpstr>White</vt:lpstr>
      <vt:lpstr>Vorlage_PowerPoint_2019</vt:lpstr>
      <vt:lpstr>1_White</vt:lpstr>
      <vt:lpstr>think-cell Slide</vt:lpstr>
      <vt:lpstr>PowerPoint Presentation</vt:lpstr>
      <vt:lpstr>PowerPoint Presentation</vt:lpstr>
      <vt:lpstr>Biological background and aim of the project</vt:lpstr>
      <vt:lpstr>TRA distribution</vt:lpstr>
      <vt:lpstr>Quality control</vt:lpstr>
      <vt:lpstr>Breast cancer - heatmap</vt:lpstr>
      <vt:lpstr>Breast cancer - k-means</vt:lpstr>
      <vt:lpstr>Breast cancer - PCA</vt:lpstr>
      <vt:lpstr>Breast cancer - hypothesis testing </vt:lpstr>
      <vt:lpstr>Lung cancer - heatmap</vt:lpstr>
      <vt:lpstr>Lung cancer - k-means</vt:lpstr>
      <vt:lpstr>Lung cancer - PCA</vt:lpstr>
      <vt:lpstr>Lung cancer - hypothesis testing </vt:lpstr>
      <vt:lpstr>Lung cancer - logistic regression analysis</vt:lpstr>
      <vt:lpstr>Conclusion and outlook  </vt:lpstr>
      <vt:lpstr>Questions?</vt:lpstr>
      <vt:lpstr>PowerPoint Presentation</vt:lpstr>
      <vt:lpstr>Theory of the Wilcoxon signed rank test </vt:lpstr>
      <vt:lpstr>Data structure for hypothesis testing </vt:lpstr>
      <vt:lpstr>Assumptions for logistic regression </vt:lpstr>
      <vt:lpstr>K-means in R</vt:lpstr>
      <vt:lpstr>Breast cancer - boxplot </vt:lpstr>
      <vt:lpstr>Lung cancer - boxplot </vt:lpstr>
      <vt:lpstr>Histograms</vt:lpstr>
      <vt:lpstr>Dendrograms</vt:lpstr>
      <vt:lpstr>PCA data </vt:lpstr>
      <vt:lpstr>Clean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Artelt</dc:creator>
  <cp:lastModifiedBy>mariayemane@yahoo.de</cp:lastModifiedBy>
  <cp:revision>10</cp:revision>
  <dcterms:created xsi:type="dcterms:W3CDTF">2020-12-03T09:41:15Z</dcterms:created>
  <dcterms:modified xsi:type="dcterms:W3CDTF">2021-07-21T07:23:28Z</dcterms:modified>
</cp:coreProperties>
</file>